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9"/>
  </p:notesMasterIdLst>
  <p:sldIdLst>
    <p:sldId id="363" r:id="rId2"/>
    <p:sldId id="348" r:id="rId3"/>
    <p:sldId id="349" r:id="rId4"/>
    <p:sldId id="260" r:id="rId5"/>
    <p:sldId id="350" r:id="rId6"/>
    <p:sldId id="352" r:id="rId7"/>
    <p:sldId id="353" r:id="rId8"/>
    <p:sldId id="354" r:id="rId9"/>
    <p:sldId id="351" r:id="rId10"/>
    <p:sldId id="355" r:id="rId11"/>
    <p:sldId id="356" r:id="rId12"/>
    <p:sldId id="357" r:id="rId13"/>
    <p:sldId id="358" r:id="rId14"/>
    <p:sldId id="360" r:id="rId15"/>
    <p:sldId id="359" r:id="rId16"/>
    <p:sldId id="361" r:id="rId17"/>
    <p:sldId id="3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0DD"/>
    <a:srgbClr val="BCFCD4"/>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2" d="100"/>
          <a:sy n="62" d="100"/>
        </p:scale>
        <p:origin x="1348"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22/07/2022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274454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33520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254901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86147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22/07/2022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69342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22/07/2022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465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22/07/2022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256942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22/07/2022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406043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22/07/2022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224508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22/07/2022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02800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22/07/2022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4710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03B6E6-C6E9-40D9-BFB7-0124447475D5}" type="datetimeFigureOut">
              <a:rPr lang="en-US" smtClean="0"/>
              <a:t>22/07/2022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298669369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535"/>
            <a:ext cx="9067800" cy="6800851"/>
          </a:xfrm>
          <a:prstGeom prst="rect">
            <a:avLst/>
          </a:prstGeom>
        </p:spPr>
      </p:pic>
    </p:spTree>
    <p:extLst>
      <p:ext uri="{BB962C8B-B14F-4D97-AF65-F5344CB8AC3E}">
        <p14:creationId xmlns:p14="http://schemas.microsoft.com/office/powerpoint/2010/main" val="60392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8712" y="1066800"/>
            <a:ext cx="8991600" cy="369332"/>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II. </a:t>
            </a:r>
            <a:r>
              <a:rPr lang="vi-VN" b="1" dirty="0" smtClean="0">
                <a:solidFill>
                  <a:srgbClr val="0D30DD"/>
                </a:solidFill>
                <a:effectLst>
                  <a:outerShdw blurRad="38100" dist="38100" dir="2700000" algn="tl">
                    <a:srgbClr val="000000">
                      <a:alpha val="43137"/>
                    </a:srgbClr>
                  </a:outerShdw>
                </a:effectLst>
                <a:latin typeface="Cambria" pitchFamily="18" charset="0"/>
              </a:rPr>
              <a:t>XÁC </a:t>
            </a:r>
            <a:r>
              <a:rPr lang="vi-VN" b="1" dirty="0">
                <a:solidFill>
                  <a:srgbClr val="0D30DD"/>
                </a:solidFill>
                <a:effectLst>
                  <a:outerShdw blurRad="38100" dist="38100" dir="2700000" algn="tl">
                    <a:srgbClr val="000000">
                      <a:alpha val="43137"/>
                    </a:srgbClr>
                  </a:outerShdw>
                </a:effectLst>
                <a:latin typeface="Cambria" pitchFamily="18" charset="0"/>
              </a:rPr>
              <a:t>ĐỊNH PHƯƠNG HƯỚNG DỰA VÀO QUAN SÁT HIỆN TƯỢNG TỰ NHIÊN</a:t>
            </a:r>
          </a:p>
        </p:txBody>
      </p:sp>
      <p:pic>
        <p:nvPicPr>
          <p:cNvPr id="4" name="Picture 3"/>
          <p:cNvPicPr>
            <a:picLocks noChangeAspect="1"/>
          </p:cNvPicPr>
          <p:nvPr/>
        </p:nvPicPr>
        <p:blipFill>
          <a:blip r:embed="rId2"/>
          <a:stretch>
            <a:fillRect/>
          </a:stretch>
        </p:blipFill>
        <p:spPr>
          <a:xfrm>
            <a:off x="77493" y="1618322"/>
            <a:ext cx="6077262" cy="4946904"/>
          </a:xfrm>
          <a:prstGeom prst="rect">
            <a:avLst/>
          </a:prstGeom>
        </p:spPr>
      </p:pic>
      <p:sp>
        <p:nvSpPr>
          <p:cNvPr id="6" name="Rectangle 5"/>
          <p:cNvSpPr/>
          <p:nvPr/>
        </p:nvSpPr>
        <p:spPr>
          <a:xfrm>
            <a:off x="6229841" y="1596625"/>
            <a:ext cx="2978818" cy="5262979"/>
          </a:xfrm>
          <a:prstGeom prst="rect">
            <a:avLst/>
          </a:prstGeom>
        </p:spPr>
        <p:txBody>
          <a:bodyPr wrap="square">
            <a:spAutoFit/>
          </a:bodyPr>
          <a:lstStyle/>
          <a:p>
            <a:r>
              <a:rPr lang="vi-VN" sz="2400" dirty="0">
                <a:latin typeface="+mj-lt"/>
              </a:rPr>
              <a:t>Đọc câu chuyện dưới đây và trả lời các câu hỏi sau:</a:t>
            </a:r>
          </a:p>
          <a:p>
            <a:r>
              <a:rPr lang="vi-VN" sz="2400" dirty="0">
                <a:latin typeface="+mj-lt"/>
              </a:rPr>
              <a:t>-Người em đã xác định hướng tây bằng cách dựa vào đâu?</a:t>
            </a:r>
          </a:p>
          <a:p>
            <a:r>
              <a:rPr lang="vi-VN" sz="2400" dirty="0">
                <a:latin typeface="+mj-lt"/>
              </a:rPr>
              <a:t>- Sau khi xác định được hướng tây, người em đã làm cách nào đê xác định các hướng</a:t>
            </a:r>
          </a:p>
          <a:p>
            <a:r>
              <a:rPr lang="vi-VN" sz="2400" dirty="0">
                <a:latin typeface="+mj-lt"/>
              </a:rPr>
              <a:t>còn lại?</a:t>
            </a:r>
          </a:p>
          <a:p>
            <a:r>
              <a:rPr lang="vi-VN" sz="2400" dirty="0">
                <a:latin typeface="+mj-lt"/>
              </a:rPr>
              <a:t>- Hãy nêu quy tắc xác định phương hướng ngoài thực tế.</a:t>
            </a:r>
            <a:endParaRPr lang="en-US" sz="2400" dirty="0">
              <a:latin typeface="+mj-lt"/>
            </a:endParaRPr>
          </a:p>
        </p:txBody>
      </p:sp>
    </p:spTree>
    <p:extLst>
      <p:ext uri="{BB962C8B-B14F-4D97-AF65-F5344CB8AC3E}">
        <p14:creationId xmlns:p14="http://schemas.microsoft.com/office/powerpoint/2010/main" val="1007073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0" y="943472"/>
            <a:ext cx="8991600" cy="369332"/>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II. </a:t>
            </a:r>
            <a:r>
              <a:rPr lang="vi-VN" b="1" dirty="0" smtClean="0">
                <a:solidFill>
                  <a:srgbClr val="0D30DD"/>
                </a:solidFill>
                <a:effectLst>
                  <a:outerShdw blurRad="38100" dist="38100" dir="2700000" algn="tl">
                    <a:srgbClr val="000000">
                      <a:alpha val="43137"/>
                    </a:srgbClr>
                  </a:outerShdw>
                </a:effectLst>
                <a:latin typeface="Cambria" pitchFamily="18" charset="0"/>
              </a:rPr>
              <a:t>XÁC </a:t>
            </a:r>
            <a:r>
              <a:rPr lang="vi-VN" b="1" dirty="0">
                <a:solidFill>
                  <a:srgbClr val="0D30DD"/>
                </a:solidFill>
                <a:effectLst>
                  <a:outerShdw blurRad="38100" dist="38100" dir="2700000" algn="tl">
                    <a:srgbClr val="000000">
                      <a:alpha val="43137"/>
                    </a:srgbClr>
                  </a:outerShdw>
                </a:effectLst>
                <a:latin typeface="Cambria" pitchFamily="18" charset="0"/>
              </a:rPr>
              <a:t>ĐỊNH PHƯƠNG HƯỚNG DỰA VÀO QUAN SÁT HIỆN TƯỢNG TỰ NHIÊN</a:t>
            </a:r>
          </a:p>
        </p:txBody>
      </p:sp>
      <p:sp>
        <p:nvSpPr>
          <p:cNvPr id="5" name="Rectangle 4"/>
          <p:cNvSpPr/>
          <p:nvPr/>
        </p:nvSpPr>
        <p:spPr>
          <a:xfrm>
            <a:off x="56838" y="4867555"/>
            <a:ext cx="8577714" cy="1938992"/>
          </a:xfrm>
          <a:prstGeom prst="rect">
            <a:avLst/>
          </a:prstGeom>
          <a:solidFill>
            <a:schemeClr val="bg1"/>
          </a:solidFill>
        </p:spPr>
        <p:txBody>
          <a:bodyPr wrap="square">
            <a:spAutoFit/>
          </a:bodyPr>
          <a:lstStyle/>
          <a:p>
            <a:r>
              <a:rPr lang="vi-VN" sz="2400" dirty="0">
                <a:latin typeface="+mj-lt"/>
              </a:rPr>
              <a:t>1. </a:t>
            </a:r>
            <a:r>
              <a:rPr lang="vi-VN" sz="2400" u="sng" dirty="0">
                <a:latin typeface="+mj-lt"/>
              </a:rPr>
              <a:t>Hướng dẫn</a:t>
            </a:r>
          </a:p>
          <a:p>
            <a:r>
              <a:rPr lang="vi-VN" sz="2400" dirty="0" smtClean="0">
                <a:latin typeface="+mj-lt"/>
              </a:rPr>
              <a:t>-</a:t>
            </a:r>
            <a:r>
              <a:rPr lang="vi-VN" sz="2400" dirty="0">
                <a:latin typeface="+mj-lt"/>
              </a:rPr>
              <a:t>Tim hiểu một số cách xác định phương hướng dựa vào quan sát hiện tượng tự </a:t>
            </a:r>
            <a:r>
              <a:rPr lang="vi-VN" sz="2400" dirty="0" smtClean="0">
                <a:latin typeface="+mj-lt"/>
              </a:rPr>
              <a:t>nhiên</a:t>
            </a:r>
            <a:r>
              <a:rPr lang="en-US" sz="2400" dirty="0" smtClean="0">
                <a:latin typeface="+mj-lt"/>
              </a:rPr>
              <a:t> </a:t>
            </a:r>
            <a:r>
              <a:rPr lang="vi-VN" sz="2400" dirty="0" smtClean="0">
                <a:latin typeface="+mj-lt"/>
              </a:rPr>
              <a:t>trong </a:t>
            </a:r>
            <a:r>
              <a:rPr lang="vi-VN" sz="2400" dirty="0">
                <a:latin typeface="+mj-lt"/>
              </a:rPr>
              <a:t>thực tiễn.</a:t>
            </a:r>
          </a:p>
          <a:p>
            <a:r>
              <a:rPr lang="vi-VN" sz="2400" dirty="0">
                <a:latin typeface="+mj-lt"/>
              </a:rPr>
              <a:t>-Tim cách xác định phương hướng dựa vào quan sát hiện tượng MặtTrời mọc và lặn.</a:t>
            </a:r>
          </a:p>
        </p:txBody>
      </p:sp>
      <p:pic>
        <p:nvPicPr>
          <p:cNvPr id="2" name="Picture 1"/>
          <p:cNvPicPr>
            <a:picLocks noChangeAspect="1"/>
          </p:cNvPicPr>
          <p:nvPr/>
        </p:nvPicPr>
        <p:blipFill>
          <a:blip r:embed="rId2"/>
          <a:stretch>
            <a:fillRect/>
          </a:stretch>
        </p:blipFill>
        <p:spPr>
          <a:xfrm>
            <a:off x="102233" y="1287802"/>
            <a:ext cx="4151206" cy="2913235"/>
          </a:xfrm>
          <a:prstGeom prst="rect">
            <a:avLst/>
          </a:prstGeom>
        </p:spPr>
      </p:pic>
      <p:sp>
        <p:nvSpPr>
          <p:cNvPr id="7" name="Rectangle 6"/>
          <p:cNvSpPr/>
          <p:nvPr/>
        </p:nvSpPr>
        <p:spPr>
          <a:xfrm>
            <a:off x="4323913" y="1312804"/>
            <a:ext cx="4937574" cy="1015663"/>
          </a:xfrm>
          <a:prstGeom prst="rect">
            <a:avLst/>
          </a:prstGeom>
          <a:solidFill>
            <a:schemeClr val="accent2">
              <a:lumMod val="20000"/>
              <a:lumOff val="80000"/>
            </a:schemeClr>
          </a:solidFill>
        </p:spPr>
        <p:txBody>
          <a:bodyPr wrap="square">
            <a:spAutoFit/>
          </a:bodyPr>
          <a:lstStyle/>
          <a:p>
            <a:pPr algn="just"/>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Quan</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sát</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hình</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ảnh</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sau</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000" i="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hãy</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cho</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a:t>
            </a:r>
            <a:r>
              <a:rPr lang="vi-VN"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gười em đã xác định hướng tây bằng cách nào?</a:t>
            </a:r>
            <a:r>
              <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8" name="Rectangle 7"/>
          <p:cNvSpPr/>
          <p:nvPr/>
        </p:nvSpPr>
        <p:spPr>
          <a:xfrm>
            <a:off x="4190312" y="3523003"/>
            <a:ext cx="4886875" cy="1200329"/>
          </a:xfrm>
          <a:prstGeom prst="rect">
            <a:avLst/>
          </a:prstGeom>
          <a:solidFill>
            <a:schemeClr val="accent4">
              <a:lumMod val="20000"/>
              <a:lumOff val="80000"/>
            </a:schemeClr>
          </a:solidFill>
        </p:spPr>
        <p:txBody>
          <a:bodyPr wrap="square">
            <a:spAutoFit/>
          </a:bodyPr>
          <a:lstStyle/>
          <a:p>
            <a:pPr algn="just"/>
            <a:r>
              <a:rPr lang="vi-VN" sz="2400" dirty="0">
                <a:latin typeface="Times New Roman" panose="02020603050405020304" pitchFamily="18" charset="0"/>
                <a:ea typeface="Cambria" panose="02040503050406030204" pitchFamily="18" charset="0"/>
                <a:cs typeface="Times New Roman" panose="02020603050405020304" pitchFamily="18" charset="0"/>
              </a:rPr>
              <a:t>Người em đã xác định hướng tây bằng cách sờ vào các vật lúc nảy nhận ánh sáng Mặt Trời xem phía nào ấm hơn.</a:t>
            </a:r>
          </a:p>
        </p:txBody>
      </p:sp>
      <p:sp>
        <p:nvSpPr>
          <p:cNvPr id="9" name="Rectangle 8"/>
          <p:cNvSpPr/>
          <p:nvPr/>
        </p:nvSpPr>
        <p:spPr>
          <a:xfrm>
            <a:off x="4253439" y="2507340"/>
            <a:ext cx="4882540" cy="923330"/>
          </a:xfrm>
          <a:prstGeom prst="rect">
            <a:avLst/>
          </a:prstGeom>
          <a:solidFill>
            <a:schemeClr val="accent4">
              <a:lumMod val="20000"/>
              <a:lumOff val="80000"/>
            </a:schemeClr>
          </a:solidFill>
        </p:spPr>
        <p:txBody>
          <a:bodyPr wrap="square">
            <a:spAutoFit/>
          </a:bodyPr>
          <a:lstStyle/>
          <a:p>
            <a:r>
              <a:rPr lang="vi-VN" dirty="0"/>
              <a:t>Xác định hướng Mặt Trời mọc (hướng đông) hay lặn (hướng tây) sau đó tìm ra hướng bắc và xác định các hướng còn lại.</a:t>
            </a:r>
          </a:p>
        </p:txBody>
      </p:sp>
    </p:spTree>
    <p:extLst>
      <p:ext uri="{BB962C8B-B14F-4D97-AF65-F5344CB8AC3E}">
        <p14:creationId xmlns:p14="http://schemas.microsoft.com/office/powerpoint/2010/main" val="3842286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8712" y="1066800"/>
            <a:ext cx="8991600" cy="369332"/>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II. </a:t>
            </a:r>
            <a:r>
              <a:rPr lang="vi-VN" b="1" dirty="0" smtClean="0">
                <a:solidFill>
                  <a:srgbClr val="0D30DD"/>
                </a:solidFill>
                <a:effectLst>
                  <a:outerShdw blurRad="38100" dist="38100" dir="2700000" algn="tl">
                    <a:srgbClr val="000000">
                      <a:alpha val="43137"/>
                    </a:srgbClr>
                  </a:outerShdw>
                </a:effectLst>
                <a:latin typeface="Cambria" pitchFamily="18" charset="0"/>
              </a:rPr>
              <a:t>XÁC </a:t>
            </a:r>
            <a:r>
              <a:rPr lang="vi-VN" b="1" dirty="0">
                <a:solidFill>
                  <a:srgbClr val="0D30DD"/>
                </a:solidFill>
                <a:effectLst>
                  <a:outerShdw blurRad="38100" dist="38100" dir="2700000" algn="tl">
                    <a:srgbClr val="000000">
                      <a:alpha val="43137"/>
                    </a:srgbClr>
                  </a:outerShdw>
                </a:effectLst>
                <a:latin typeface="Cambria" pitchFamily="18" charset="0"/>
              </a:rPr>
              <a:t>ĐỊNH PHƯƠNG HƯỚNG DỰA VÀO QUAN SÁT HIỆN TƯỢNG TỰ NHIÊN</a:t>
            </a:r>
          </a:p>
        </p:txBody>
      </p:sp>
      <p:sp>
        <p:nvSpPr>
          <p:cNvPr id="2" name="Rectangle 1"/>
          <p:cNvSpPr/>
          <p:nvPr/>
        </p:nvSpPr>
        <p:spPr>
          <a:xfrm>
            <a:off x="203078" y="3581400"/>
            <a:ext cx="8847912" cy="1815882"/>
          </a:xfrm>
          <a:prstGeom prst="rect">
            <a:avLst/>
          </a:prstGeom>
          <a:solidFill>
            <a:schemeClr val="bg1"/>
          </a:solidFill>
        </p:spPr>
        <p:txBody>
          <a:bodyPr wrap="square">
            <a:spAutoFit/>
          </a:bodyPr>
          <a:lstStyle/>
          <a:p>
            <a:r>
              <a:rPr lang="vi-VN" sz="2800" u="sng" dirty="0">
                <a:latin typeface="+mj-lt"/>
              </a:rPr>
              <a:t>2. Các bước tiến hành</a:t>
            </a:r>
          </a:p>
          <a:p>
            <a:r>
              <a:rPr lang="vi-VN" sz="2800" dirty="0">
                <a:latin typeface="+mj-lt"/>
              </a:rPr>
              <a:t>-Trình bày cách xác định phương hướng ngoài thực tế bằng cách dựa vào quan sát </a:t>
            </a:r>
            <a:r>
              <a:rPr lang="vi-VN" sz="2800" dirty="0" smtClean="0">
                <a:latin typeface="+mj-lt"/>
              </a:rPr>
              <a:t>hiện</a:t>
            </a:r>
            <a:r>
              <a:rPr lang="en-US" sz="2800" dirty="0" smtClean="0">
                <a:latin typeface="+mj-lt"/>
              </a:rPr>
              <a:t> </a:t>
            </a:r>
            <a:r>
              <a:rPr lang="vi-VN" sz="2800" dirty="0" smtClean="0">
                <a:latin typeface="+mj-lt"/>
              </a:rPr>
              <a:t>tượng </a:t>
            </a:r>
            <a:r>
              <a:rPr lang="vi-VN" sz="2800" dirty="0">
                <a:latin typeface="+mj-lt"/>
              </a:rPr>
              <a:t>Mặt Trời mọc hoặc Mặt Trời lặn.</a:t>
            </a:r>
            <a:endParaRPr lang="en-US" sz="2800" dirty="0">
              <a:latin typeface="+mj-lt"/>
            </a:endParaRPr>
          </a:p>
        </p:txBody>
      </p:sp>
      <p:sp>
        <p:nvSpPr>
          <p:cNvPr id="6" name="Rectangle 5"/>
          <p:cNvSpPr/>
          <p:nvPr/>
        </p:nvSpPr>
        <p:spPr>
          <a:xfrm>
            <a:off x="215654" y="1539270"/>
            <a:ext cx="8784657" cy="1938992"/>
          </a:xfrm>
          <a:prstGeom prst="rect">
            <a:avLst/>
          </a:prstGeom>
          <a:solidFill>
            <a:schemeClr val="bg1"/>
          </a:solidFill>
        </p:spPr>
        <p:txBody>
          <a:bodyPr wrap="square">
            <a:spAutoFit/>
          </a:bodyPr>
          <a:lstStyle/>
          <a:p>
            <a:r>
              <a:rPr lang="vi-VN" sz="2400" dirty="0">
                <a:latin typeface="+mj-lt"/>
              </a:rPr>
              <a:t>1. </a:t>
            </a:r>
            <a:r>
              <a:rPr lang="vi-VN" sz="2400" u="sng" dirty="0">
                <a:latin typeface="+mj-lt"/>
              </a:rPr>
              <a:t>Hướng dẫn</a:t>
            </a:r>
          </a:p>
          <a:p>
            <a:r>
              <a:rPr lang="vi-VN" sz="2400" dirty="0" smtClean="0">
                <a:latin typeface="+mj-lt"/>
              </a:rPr>
              <a:t>-</a:t>
            </a:r>
            <a:r>
              <a:rPr lang="vi-VN" sz="2400" dirty="0">
                <a:latin typeface="+mj-lt"/>
              </a:rPr>
              <a:t>Tim hiểu một số cách xác định phương hướng dựa vào quan sát hiện tượng tự </a:t>
            </a:r>
            <a:r>
              <a:rPr lang="vi-VN" sz="2400" dirty="0" smtClean="0">
                <a:latin typeface="+mj-lt"/>
              </a:rPr>
              <a:t>nhiên</a:t>
            </a:r>
            <a:r>
              <a:rPr lang="en-US" sz="2400" dirty="0" smtClean="0">
                <a:latin typeface="+mj-lt"/>
              </a:rPr>
              <a:t> </a:t>
            </a:r>
            <a:r>
              <a:rPr lang="vi-VN" sz="2400" dirty="0" smtClean="0">
                <a:latin typeface="+mj-lt"/>
              </a:rPr>
              <a:t>trong </a:t>
            </a:r>
            <a:r>
              <a:rPr lang="vi-VN" sz="2400" dirty="0">
                <a:latin typeface="+mj-lt"/>
              </a:rPr>
              <a:t>thực tiễn.</a:t>
            </a:r>
          </a:p>
          <a:p>
            <a:r>
              <a:rPr lang="vi-VN" sz="2400" dirty="0">
                <a:latin typeface="+mj-lt"/>
              </a:rPr>
              <a:t>-Tim cách xác định phương hướng dựa vào quan sát hiện tượng MặtTrời mọc và lặn.</a:t>
            </a:r>
          </a:p>
        </p:txBody>
      </p:sp>
    </p:spTree>
    <p:extLst>
      <p:ext uri="{BB962C8B-B14F-4D97-AF65-F5344CB8AC3E}">
        <p14:creationId xmlns:p14="http://schemas.microsoft.com/office/powerpoint/2010/main" val="1539069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8712" y="1029903"/>
            <a:ext cx="8991600" cy="369332"/>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II. </a:t>
            </a:r>
            <a:r>
              <a:rPr lang="vi-VN" b="1" dirty="0" smtClean="0">
                <a:solidFill>
                  <a:srgbClr val="0D30DD"/>
                </a:solidFill>
                <a:effectLst>
                  <a:outerShdw blurRad="38100" dist="38100" dir="2700000" algn="tl">
                    <a:srgbClr val="000000">
                      <a:alpha val="43137"/>
                    </a:srgbClr>
                  </a:outerShdw>
                </a:effectLst>
                <a:latin typeface="Cambria" pitchFamily="18" charset="0"/>
              </a:rPr>
              <a:t>XÁC </a:t>
            </a:r>
            <a:r>
              <a:rPr lang="vi-VN" b="1" dirty="0">
                <a:solidFill>
                  <a:srgbClr val="0D30DD"/>
                </a:solidFill>
                <a:effectLst>
                  <a:outerShdw blurRad="38100" dist="38100" dir="2700000" algn="tl">
                    <a:srgbClr val="000000">
                      <a:alpha val="43137"/>
                    </a:srgbClr>
                  </a:outerShdw>
                </a:effectLst>
                <a:latin typeface="Cambria" pitchFamily="18" charset="0"/>
              </a:rPr>
              <a:t>ĐỊNH PHƯƠNG HƯỚNG DỰA VÀO QUAN SÁT HIỆN TƯỢNG TỰ NHIÊN</a:t>
            </a:r>
          </a:p>
        </p:txBody>
      </p:sp>
      <p:sp>
        <p:nvSpPr>
          <p:cNvPr id="6" name="Rectangle 5"/>
          <p:cNvSpPr/>
          <p:nvPr/>
        </p:nvSpPr>
        <p:spPr>
          <a:xfrm>
            <a:off x="68670" y="1388085"/>
            <a:ext cx="8695512" cy="1569660"/>
          </a:xfrm>
          <a:prstGeom prst="rect">
            <a:avLst/>
          </a:prstGeom>
          <a:solidFill>
            <a:schemeClr val="accent4">
              <a:lumMod val="40000"/>
              <a:lumOff val="60000"/>
            </a:schemeClr>
          </a:solidFill>
        </p:spPr>
        <p:txBody>
          <a:bodyPr wrap="square">
            <a:spAutoFit/>
          </a:bodyPr>
          <a:lstStyle/>
          <a:p>
            <a:pPr algn="just"/>
            <a:r>
              <a:rPr lang="en-US" sz="2400" dirty="0" err="1" smtClean="0">
                <a:solidFill>
                  <a:srgbClr val="0D30DD"/>
                </a:solidFill>
                <a:latin typeface="Cambria" panose="02040503050406030204" pitchFamily="18" charset="0"/>
                <a:ea typeface="Cambria" panose="02040503050406030204" pitchFamily="18" charset="0"/>
              </a:rPr>
              <a:t>Dựa</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vào</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hướng</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chuyển</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động</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của</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sinh</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vật</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có</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thể</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xác</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định</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được</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phương</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hướng</a:t>
            </a:r>
            <a:r>
              <a:rPr lang="en-US" sz="2400" dirty="0" smtClean="0">
                <a:solidFill>
                  <a:srgbClr val="0D30DD"/>
                </a:solidFill>
                <a:latin typeface="Cambria" panose="02040503050406030204" pitchFamily="18" charset="0"/>
                <a:ea typeface="Cambria" panose="02040503050406030204" pitchFamily="18" charset="0"/>
              </a:rPr>
              <a:t>, </a:t>
            </a:r>
            <a:r>
              <a:rPr lang="vi-VN" sz="2400" dirty="0">
                <a:solidFill>
                  <a:srgbClr val="0D30DD"/>
                </a:solidFill>
                <a:latin typeface="Cambria" panose="02040503050406030204" pitchFamily="18" charset="0"/>
                <a:ea typeface="Cambria" panose="02040503050406030204" pitchFamily="18" charset="0"/>
              </a:rPr>
              <a:t>hướng chim bay mùa đông bay về hướng nam tránh rét, mùa hạ bay về hướng bắc; dựa vào hoa hướng dương, loài hoa này khi nở thường quay mặt về phía Mặt Trời.</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912" y="3218425"/>
            <a:ext cx="5486400" cy="272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8712" y="3082510"/>
            <a:ext cx="3473398" cy="1955027"/>
          </a:xfrm>
          <a:prstGeom prst="rect">
            <a:avLst/>
          </a:prstGeom>
        </p:spPr>
      </p:pic>
      <p:pic>
        <p:nvPicPr>
          <p:cNvPr id="1026" name="Picture 2" descr="Những đàn chim không bay về phương nam - Báo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7" y="5039943"/>
            <a:ext cx="3503767" cy="178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007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223967" y="835427"/>
            <a:ext cx="8991600" cy="646331"/>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III. </a:t>
            </a:r>
            <a:r>
              <a:rPr lang="en-US" b="1" dirty="0" err="1">
                <a:solidFill>
                  <a:srgbClr val="0D30DD"/>
                </a:solidFill>
                <a:latin typeface="Times New Roman" pitchFamily="18" charset="0"/>
                <a:cs typeface="Times New Roman" pitchFamily="18" charset="0"/>
              </a:rPr>
              <a:t>Luyện</a:t>
            </a:r>
            <a:r>
              <a:rPr lang="en-US" b="1" dirty="0">
                <a:solidFill>
                  <a:srgbClr val="0D30DD"/>
                </a:solidFill>
                <a:latin typeface="Times New Roman" pitchFamily="18" charset="0"/>
                <a:cs typeface="Times New Roman" pitchFamily="18" charset="0"/>
              </a:rPr>
              <a:t> </a:t>
            </a:r>
            <a:r>
              <a:rPr lang="en-US" b="1" dirty="0" err="1">
                <a:solidFill>
                  <a:srgbClr val="0D30DD"/>
                </a:solidFill>
                <a:latin typeface="Times New Roman" pitchFamily="18" charset="0"/>
                <a:cs typeface="Times New Roman" pitchFamily="18" charset="0"/>
              </a:rPr>
              <a:t>tập</a:t>
            </a:r>
            <a:endParaRPr lang="en-US" b="1" dirty="0">
              <a:solidFill>
                <a:srgbClr val="0D30DD"/>
              </a:solidFill>
              <a:latin typeface="Times New Roman" pitchFamily="18" charset="0"/>
              <a:cs typeface="Times New Roman" pitchFamily="18" charset="0"/>
            </a:endParaRPr>
          </a:p>
          <a:p>
            <a:pPr algn="just"/>
            <a:endParaRPr lang="vi-VN" b="1" dirty="0">
              <a:solidFill>
                <a:srgbClr val="0D30DD"/>
              </a:solidFill>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4976019" y="1443076"/>
            <a:ext cx="4015582" cy="923330"/>
          </a:xfrm>
          <a:prstGeom prst="rect">
            <a:avLst/>
          </a:prstGeom>
          <a:solidFill>
            <a:schemeClr val="accent4">
              <a:lumMod val="20000"/>
              <a:lumOff val="80000"/>
            </a:schemeClr>
          </a:solidFill>
        </p:spPr>
        <p:txBody>
          <a:bodyPr wrap="square">
            <a:spAutoFit/>
          </a:bodyPr>
          <a:lstStyle/>
          <a:p>
            <a:r>
              <a:rPr lang="vi-VN" dirty="0"/>
              <a:t>Dựa vào kiến thức đã học, em hãy vẽ lại sơ đồ các hướng chính và hướng phụ trên </a:t>
            </a:r>
            <a:r>
              <a:rPr lang="vi-VN" dirty="0" smtClean="0"/>
              <a:t>Trái </a:t>
            </a:r>
            <a:r>
              <a:rPr lang="vi-VN" dirty="0"/>
              <a:t>Đất.</a:t>
            </a:r>
          </a:p>
        </p:txBody>
      </p:sp>
      <p:grpSp>
        <p:nvGrpSpPr>
          <p:cNvPr id="8" name="Canvas 26"/>
          <p:cNvGrpSpPr/>
          <p:nvPr/>
        </p:nvGrpSpPr>
        <p:grpSpPr>
          <a:xfrm>
            <a:off x="5040710" y="2389184"/>
            <a:ext cx="3886200" cy="2990335"/>
            <a:chOff x="0" y="0"/>
            <a:chExt cx="3086100" cy="2209800"/>
          </a:xfrm>
          <a:solidFill>
            <a:schemeClr val="bg1"/>
          </a:solidFill>
        </p:grpSpPr>
        <p:sp>
          <p:nvSpPr>
            <p:cNvPr id="9" name="Rectangle 8"/>
            <p:cNvSpPr/>
            <p:nvPr/>
          </p:nvSpPr>
          <p:spPr>
            <a:xfrm>
              <a:off x="0" y="0"/>
              <a:ext cx="3086100" cy="2209800"/>
            </a:xfrm>
            <a:prstGeom prst="rect">
              <a:avLst/>
            </a:prstGeom>
            <a:grpFill/>
            <a:ln>
              <a:noFill/>
            </a:ln>
          </p:spPr>
        </p:sp>
        <p:sp>
          <p:nvSpPr>
            <p:cNvPr id="10" name="Oval 9"/>
            <p:cNvSpPr>
              <a:spLocks noChangeArrowheads="1"/>
            </p:cNvSpPr>
            <p:nvPr/>
          </p:nvSpPr>
          <p:spPr bwMode="auto">
            <a:xfrm>
              <a:off x="685800" y="342900"/>
              <a:ext cx="1600200" cy="1600200"/>
            </a:xfrm>
            <a:prstGeom prst="ellipse">
              <a:avLst/>
            </a:prstGeom>
            <a:grpFill/>
            <a:ln w="9525">
              <a:solidFill>
                <a:srgbClr val="FFFFFF"/>
              </a:solidFill>
              <a:round/>
              <a:headEnd/>
              <a:tailEnd/>
            </a:ln>
          </p:spPr>
          <p:txBody>
            <a:bodyPr rot="0" vert="horz" wrap="square" lIns="91440" tIns="45720" rIns="91440" bIns="45720" anchor="t" anchorCtr="0" upright="1">
              <a:noAutofit/>
            </a:bodyPr>
            <a:lstStyle/>
            <a:p>
              <a:endParaRPr lang="en-US"/>
            </a:p>
          </p:txBody>
        </p:sp>
        <p:cxnSp>
          <p:nvCxnSpPr>
            <p:cNvPr id="11" name="Line 5"/>
            <p:cNvCxnSpPr/>
            <p:nvPr/>
          </p:nvCxnSpPr>
          <p:spPr bwMode="auto">
            <a:xfrm>
              <a:off x="1477010" y="383540"/>
              <a:ext cx="635" cy="1548765"/>
            </a:xfrm>
            <a:prstGeom prst="line">
              <a:avLst/>
            </a:prstGeom>
            <a:grpFill/>
            <a:ln w="9525">
              <a:solidFill>
                <a:srgbClr val="000000"/>
              </a:solidFill>
              <a:round/>
              <a:headEnd type="triangle" w="med" len="med"/>
              <a:tailEnd type="triangle" w="med" len="med"/>
            </a:ln>
            <a:extLst/>
          </p:spPr>
        </p:cxnSp>
        <p:cxnSp>
          <p:nvCxnSpPr>
            <p:cNvPr id="12" name="Line 6"/>
            <p:cNvCxnSpPr/>
            <p:nvPr/>
          </p:nvCxnSpPr>
          <p:spPr bwMode="auto">
            <a:xfrm>
              <a:off x="715010" y="1133475"/>
              <a:ext cx="1600200" cy="635"/>
            </a:xfrm>
            <a:prstGeom prst="line">
              <a:avLst/>
            </a:prstGeom>
            <a:grpFill/>
            <a:ln w="9525">
              <a:solidFill>
                <a:srgbClr val="000000"/>
              </a:solidFill>
              <a:round/>
              <a:headEnd type="triangle" w="med" len="med"/>
              <a:tailEnd type="triangle" w="med" len="med"/>
            </a:ln>
            <a:extLst/>
          </p:spPr>
        </p:cxnSp>
        <p:cxnSp>
          <p:nvCxnSpPr>
            <p:cNvPr id="13" name="Line 7"/>
            <p:cNvCxnSpPr/>
            <p:nvPr/>
          </p:nvCxnSpPr>
          <p:spPr bwMode="auto">
            <a:xfrm flipV="1">
              <a:off x="914400" y="563245"/>
              <a:ext cx="1121410" cy="1151255"/>
            </a:xfrm>
            <a:prstGeom prst="line">
              <a:avLst/>
            </a:prstGeom>
            <a:grpFill/>
            <a:ln w="9525">
              <a:solidFill>
                <a:srgbClr val="000000"/>
              </a:solidFill>
              <a:round/>
              <a:headEnd type="triangle" w="med" len="med"/>
              <a:tailEnd type="triangle" w="med" len="med"/>
            </a:ln>
            <a:extLst/>
          </p:spPr>
        </p:cxnSp>
        <p:cxnSp>
          <p:nvCxnSpPr>
            <p:cNvPr id="14" name="Line 8"/>
            <p:cNvCxnSpPr/>
            <p:nvPr/>
          </p:nvCxnSpPr>
          <p:spPr bwMode="auto">
            <a:xfrm>
              <a:off x="914400" y="571500"/>
              <a:ext cx="1143000" cy="1143000"/>
            </a:xfrm>
            <a:prstGeom prst="line">
              <a:avLst/>
            </a:prstGeom>
            <a:grpFill/>
            <a:ln w="9525">
              <a:solidFill>
                <a:srgbClr val="000000"/>
              </a:solidFill>
              <a:round/>
              <a:headEnd type="triangle" w="med" len="med"/>
              <a:tailEnd type="triangle" w="med" len="med"/>
            </a:ln>
            <a:extLst/>
          </p:spPr>
        </p:cxnSp>
        <p:sp>
          <p:nvSpPr>
            <p:cNvPr id="15" name="Rectangle 14"/>
            <p:cNvSpPr>
              <a:spLocks noChangeArrowheads="1"/>
            </p:cNvSpPr>
            <p:nvPr/>
          </p:nvSpPr>
          <p:spPr bwMode="auto">
            <a:xfrm>
              <a:off x="1257300" y="228600"/>
              <a:ext cx="457200" cy="1143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2070100" y="316230"/>
              <a:ext cx="914400" cy="363501"/>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Đông Bắc</a:t>
              </a:r>
              <a:endParaRPr lang="en-US" sz="1100">
                <a:effectLst/>
                <a:latin typeface="Calibri"/>
                <a:ea typeface="Calibri"/>
                <a:cs typeface="Times New Roman"/>
              </a:endParaRPr>
            </a:p>
          </p:txBody>
        </p:sp>
        <p:sp>
          <p:nvSpPr>
            <p:cNvPr id="17" name="Rectangle 16"/>
            <p:cNvSpPr>
              <a:spLocks noChangeArrowheads="1"/>
            </p:cNvSpPr>
            <p:nvPr/>
          </p:nvSpPr>
          <p:spPr bwMode="auto">
            <a:xfrm>
              <a:off x="240030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Đông</a:t>
              </a:r>
              <a:endParaRPr lang="en-US" sz="1100">
                <a:effectLst/>
                <a:latin typeface="Calibri"/>
                <a:ea typeface="Calibri"/>
                <a:cs typeface="Times New Roman"/>
              </a:endParaRPr>
            </a:p>
          </p:txBody>
        </p:sp>
        <p:sp>
          <p:nvSpPr>
            <p:cNvPr id="18" name="Rectangle 17"/>
            <p:cNvSpPr>
              <a:spLocks noChangeArrowheads="1"/>
            </p:cNvSpPr>
            <p:nvPr/>
          </p:nvSpPr>
          <p:spPr bwMode="auto">
            <a:xfrm>
              <a:off x="2084036" y="1632585"/>
              <a:ext cx="914400" cy="29972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dirty="0" err="1">
                  <a:effectLst/>
                  <a:latin typeface="Times New Roman"/>
                  <a:ea typeface="Calibri"/>
                  <a:cs typeface="Times New Roman"/>
                </a:rPr>
                <a:t>Đông</a:t>
              </a:r>
              <a:r>
                <a:rPr lang="en-US" sz="1400" dirty="0">
                  <a:effectLst/>
                  <a:latin typeface="Times New Roman"/>
                  <a:ea typeface="Calibri"/>
                  <a:cs typeface="Times New Roman"/>
                </a:rPr>
                <a:t> Nam</a:t>
              </a:r>
              <a:endParaRPr lang="en-US" sz="1100" dirty="0">
                <a:effectLst/>
                <a:latin typeface="Calibri"/>
                <a:ea typeface="Calibri"/>
                <a:cs typeface="Times New Roman"/>
              </a:endParaRPr>
            </a:p>
          </p:txBody>
        </p:sp>
        <p:sp>
          <p:nvSpPr>
            <p:cNvPr id="19" name="Rectangle 18"/>
            <p:cNvSpPr>
              <a:spLocks noChangeArrowheads="1"/>
            </p:cNvSpPr>
            <p:nvPr/>
          </p:nvSpPr>
          <p:spPr bwMode="auto">
            <a:xfrm>
              <a:off x="1143000" y="1928249"/>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Times New Roman"/>
                  <a:ea typeface="Calibri"/>
                  <a:cs typeface="Times New Roman"/>
                </a:rPr>
                <a:t>Nam</a:t>
              </a:r>
              <a:endParaRPr lang="en-US" sz="1100" dirty="0">
                <a:effectLst/>
                <a:latin typeface="Calibri"/>
                <a:ea typeface="Calibri"/>
                <a:cs typeface="Times New Roman"/>
              </a:endParaRPr>
            </a:p>
          </p:txBody>
        </p:sp>
        <p:sp>
          <p:nvSpPr>
            <p:cNvPr id="20" name="Rectangle 19"/>
            <p:cNvSpPr>
              <a:spLocks noChangeArrowheads="1"/>
            </p:cNvSpPr>
            <p:nvPr/>
          </p:nvSpPr>
          <p:spPr bwMode="auto">
            <a:xfrm>
              <a:off x="25400" y="1675764"/>
              <a:ext cx="876300" cy="267335"/>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Nam</a:t>
              </a:r>
              <a:endParaRPr lang="en-US" sz="1100">
                <a:effectLst/>
                <a:latin typeface="Calibri"/>
                <a:ea typeface="Calibri"/>
                <a:cs typeface="Times New Roman"/>
              </a:endParaRPr>
            </a:p>
          </p:txBody>
        </p:sp>
        <p:sp>
          <p:nvSpPr>
            <p:cNvPr id="21" name="Rectangle 20"/>
            <p:cNvSpPr>
              <a:spLocks noChangeArrowheads="1"/>
            </p:cNvSpPr>
            <p:nvPr/>
          </p:nvSpPr>
          <p:spPr bwMode="auto">
            <a:xfrm>
              <a:off x="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Tây</a:t>
              </a:r>
              <a:endParaRPr lang="en-US" sz="1100">
                <a:effectLst/>
                <a:latin typeface="Calibri"/>
                <a:ea typeface="Calibri"/>
                <a:cs typeface="Times New Roman"/>
              </a:endParaRPr>
            </a:p>
          </p:txBody>
        </p:sp>
        <p:sp>
          <p:nvSpPr>
            <p:cNvPr id="22" name="Rectangle 21"/>
            <p:cNvSpPr>
              <a:spLocks noChangeArrowheads="1"/>
            </p:cNvSpPr>
            <p:nvPr/>
          </p:nvSpPr>
          <p:spPr bwMode="auto">
            <a:xfrm>
              <a:off x="0" y="245459"/>
              <a:ext cx="1091413" cy="328104"/>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Bắc</a:t>
              </a:r>
              <a:endParaRPr lang="en-US" sz="1100">
                <a:effectLst/>
                <a:latin typeface="Calibri"/>
                <a:ea typeface="Calibri"/>
                <a:cs typeface="Times New Roman"/>
              </a:endParaRPr>
            </a:p>
          </p:txBody>
        </p:sp>
        <p:sp>
          <p:nvSpPr>
            <p:cNvPr id="23" name="Rectangle 22"/>
            <p:cNvSpPr>
              <a:spLocks noChangeArrowheads="1"/>
            </p:cNvSpPr>
            <p:nvPr/>
          </p:nvSpPr>
          <p:spPr bwMode="auto">
            <a:xfrm>
              <a:off x="1162050" y="0"/>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Bắc</a:t>
              </a:r>
              <a:endParaRPr lang="en-US" sz="1100">
                <a:effectLst/>
                <a:latin typeface="Calibri"/>
                <a:ea typeface="Calibri"/>
                <a:cs typeface="Times New Roman"/>
              </a:endParaRPr>
            </a:p>
          </p:txBody>
        </p:sp>
      </p:grpSp>
      <p:sp>
        <p:nvSpPr>
          <p:cNvPr id="4" name="Rectangle 3"/>
          <p:cNvSpPr/>
          <p:nvPr/>
        </p:nvSpPr>
        <p:spPr>
          <a:xfrm>
            <a:off x="0" y="1209069"/>
            <a:ext cx="4893228" cy="646331"/>
          </a:xfrm>
          <a:prstGeom prst="rect">
            <a:avLst/>
          </a:prstGeom>
          <a:solidFill>
            <a:schemeClr val="accent4">
              <a:lumMod val="20000"/>
              <a:lumOff val="80000"/>
            </a:schemeClr>
          </a:solidFill>
        </p:spPr>
        <p:txBody>
          <a:bodyPr wrap="square">
            <a:spAutoFit/>
          </a:bodyPr>
          <a:lstStyle/>
          <a:p>
            <a:r>
              <a:rPr lang="en-US" dirty="0"/>
              <a:t> </a:t>
            </a:r>
            <a:r>
              <a:rPr lang="en-US" dirty="0" smtClean="0"/>
              <a:t>     </a:t>
            </a:r>
            <a:r>
              <a:rPr lang="vi-VN" dirty="0" smtClean="0"/>
              <a:t>Dựa </a:t>
            </a:r>
            <a:r>
              <a:rPr lang="vi-VN" dirty="0"/>
              <a:t>vào phía Mặt Trời mọc để xác định hướng của phòng học và hướng ngồi của HS.</a:t>
            </a:r>
          </a:p>
        </p:txBody>
      </p:sp>
      <p:pic>
        <p:nvPicPr>
          <p:cNvPr id="26" name="Picture 2" descr="Địa lí 6 Bài 6: Thực hành: Tập sử dụng địa bàn và thước đo đế vẽ sơ đồ lớp  học"/>
          <p:cNvPicPr>
            <a:picLocks noChangeAspect="1" noChangeArrowheads="1"/>
          </p:cNvPicPr>
          <p:nvPr/>
        </p:nvPicPr>
        <p:blipFill rotWithShape="1">
          <a:blip r:embed="rId2">
            <a:extLst>
              <a:ext uri="{28A0092B-C50C-407E-A947-70E740481C1C}">
                <a14:useLocalDpi xmlns:a14="http://schemas.microsoft.com/office/drawing/2010/main" val="0"/>
              </a:ext>
            </a:extLst>
          </a:blip>
          <a:srcRect l="26027"/>
          <a:stretch/>
        </p:blipFill>
        <p:spPr bwMode="auto">
          <a:xfrm>
            <a:off x="514506" y="2123198"/>
            <a:ext cx="3991240" cy="326526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353118" y="5586596"/>
            <a:ext cx="6248400" cy="646331"/>
          </a:xfrm>
          <a:prstGeom prst="rect">
            <a:avLst/>
          </a:prstGeom>
        </p:spPr>
        <p:txBody>
          <a:bodyPr wrap="square">
            <a:spAutoFit/>
          </a:bodyPr>
          <a:lstStyle/>
          <a:p>
            <a:r>
              <a:rPr lang="vi-VN" dirty="0"/>
              <a:t>- Hướng phòng học nằm đằng </a:t>
            </a:r>
            <a:r>
              <a:rPr lang="en-US" dirty="0" err="1" smtClean="0"/>
              <a:t>sau</a:t>
            </a:r>
            <a:r>
              <a:rPr lang="en-US" dirty="0" smtClean="0"/>
              <a:t> </a:t>
            </a:r>
            <a:r>
              <a:rPr lang="vi-VN" dirty="0" smtClean="0"/>
              <a:t>so </a:t>
            </a:r>
            <a:r>
              <a:rPr lang="vi-VN" dirty="0"/>
              <a:t>với hướng Mặt Trời mọc (hướng </a:t>
            </a:r>
            <a:r>
              <a:rPr lang="en-US" dirty="0" err="1" smtClean="0"/>
              <a:t>đông</a:t>
            </a:r>
            <a:r>
              <a:rPr lang="en-US" dirty="0" smtClean="0"/>
              <a:t>) </a:t>
            </a:r>
            <a:r>
              <a:rPr lang="vi-VN" dirty="0" smtClean="0"/>
              <a:t>là </a:t>
            </a:r>
            <a:r>
              <a:rPr lang="vi-VN" dirty="0"/>
              <a:t>hướng Tây</a:t>
            </a:r>
            <a:r>
              <a:rPr lang="vi-VN" dirty="0" smtClean="0"/>
              <a:t>.</a:t>
            </a:r>
            <a:endParaRPr lang="vi-VN" dirty="0"/>
          </a:p>
        </p:txBody>
      </p:sp>
      <p:sp>
        <p:nvSpPr>
          <p:cNvPr id="28" name="Sun 27"/>
          <p:cNvSpPr/>
          <p:nvPr/>
        </p:nvSpPr>
        <p:spPr>
          <a:xfrm>
            <a:off x="2179914" y="1810432"/>
            <a:ext cx="533400" cy="566684"/>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2417680" y="2446099"/>
            <a:ext cx="20720" cy="243070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969927" y="3539831"/>
            <a:ext cx="2970958" cy="2504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693206" y="2054215"/>
            <a:ext cx="960857"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Đông</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2673671" y="5148686"/>
            <a:ext cx="735794"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Tây</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4076340" y="3321521"/>
            <a:ext cx="956373" cy="461665"/>
          </a:xfrm>
          <a:prstGeom prst="rect">
            <a:avLst/>
          </a:prstGeom>
          <a:solidFill>
            <a:srgbClr val="FFFF00"/>
          </a:solid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Nam</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80175" y="3398387"/>
            <a:ext cx="802206"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Bắc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704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ircle(in)">
                                      <p:cBhvr>
                                        <p:cTn id="32" dur="20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circle(in)">
                                      <p:cBhvr>
                                        <p:cTn id="42" dur="20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circle(in)">
                                      <p:cBhvr>
                                        <p:cTn id="52" dur="20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circle(in)">
                                      <p:cBhvr>
                                        <p:cTn id="62" dur="20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grpId="1" nodeType="clickEffect">
                                  <p:stCondLst>
                                    <p:cond delay="0"/>
                                  </p:stCondLst>
                                  <p:childTnLst>
                                    <p:animEffect transition="out" filter="checkerboard(across)">
                                      <p:cBhvr>
                                        <p:cTn id="66" dur="500"/>
                                        <p:tgtEl>
                                          <p:spTgt spid="49"/>
                                        </p:tgtEl>
                                      </p:cBhvr>
                                    </p:animEffect>
                                    <p:set>
                                      <p:cBhvr>
                                        <p:cTn id="67" dur="1" fill="hold">
                                          <p:stCondLst>
                                            <p:cond delay="499"/>
                                          </p:stCondLst>
                                        </p:cTn>
                                        <p:tgtEl>
                                          <p:spTgt spid="49"/>
                                        </p:tgtEl>
                                        <p:attrNameLst>
                                          <p:attrName>style.visibility</p:attrName>
                                        </p:attrNameLst>
                                      </p:cBhvr>
                                      <p:to>
                                        <p:strVal val="hidden"/>
                                      </p:to>
                                    </p:set>
                                  </p:childTnLst>
                                </p:cTn>
                              </p:par>
                              <p:par>
                                <p:cTn id="68" presetID="5" presetClass="exit" presetSubtype="10" fill="hold" nodeType="withEffect">
                                  <p:stCondLst>
                                    <p:cond delay="0"/>
                                  </p:stCondLst>
                                  <p:childTnLst>
                                    <p:animEffect transition="out" filter="checkerboard(across)">
                                      <p:cBhvr>
                                        <p:cTn id="69" dur="500"/>
                                        <p:tgtEl>
                                          <p:spTgt spid="41"/>
                                        </p:tgtEl>
                                      </p:cBhvr>
                                    </p:animEffect>
                                    <p:set>
                                      <p:cBhvr>
                                        <p:cTn id="70" dur="1" fill="hold">
                                          <p:stCondLst>
                                            <p:cond delay="499"/>
                                          </p:stCondLst>
                                        </p:cTn>
                                        <p:tgtEl>
                                          <p:spTgt spid="41"/>
                                        </p:tgtEl>
                                        <p:attrNameLst>
                                          <p:attrName>style.visibility</p:attrName>
                                        </p:attrNameLst>
                                      </p:cBhvr>
                                      <p:to>
                                        <p:strVal val="hidden"/>
                                      </p:to>
                                    </p:set>
                                  </p:childTnLst>
                                </p:cTn>
                              </p:par>
                              <p:par>
                                <p:cTn id="71" presetID="5" presetClass="exit" presetSubtype="10" fill="hold" grpId="1" nodeType="withEffect">
                                  <p:stCondLst>
                                    <p:cond delay="0"/>
                                  </p:stCondLst>
                                  <p:childTnLst>
                                    <p:animEffect transition="out" filter="checkerboard(across)">
                                      <p:cBhvr>
                                        <p:cTn id="72" dur="500"/>
                                        <p:tgtEl>
                                          <p:spTgt spid="50"/>
                                        </p:tgtEl>
                                      </p:cBhvr>
                                    </p:animEffect>
                                    <p:set>
                                      <p:cBhvr>
                                        <p:cTn id="73" dur="1" fill="hold">
                                          <p:stCondLst>
                                            <p:cond delay="499"/>
                                          </p:stCondLst>
                                        </p:cTn>
                                        <p:tgtEl>
                                          <p:spTgt spid="50"/>
                                        </p:tgtEl>
                                        <p:attrNameLst>
                                          <p:attrName>style.visibility</p:attrName>
                                        </p:attrNameLst>
                                      </p:cBhvr>
                                      <p:to>
                                        <p:strVal val="hidden"/>
                                      </p:to>
                                    </p:set>
                                  </p:childTnLst>
                                </p:cTn>
                              </p:par>
                              <p:par>
                                <p:cTn id="74" presetID="5" presetClass="exit" presetSubtype="10" fill="hold" grpId="1" nodeType="withEffect">
                                  <p:stCondLst>
                                    <p:cond delay="0"/>
                                  </p:stCondLst>
                                  <p:childTnLst>
                                    <p:animEffect transition="out" filter="checkerboard(across)">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par>
                                <p:cTn id="77" presetID="5" presetClass="exit" presetSubtype="10" fill="hold" nodeType="withEffect">
                                  <p:stCondLst>
                                    <p:cond delay="0"/>
                                  </p:stCondLst>
                                  <p:childTnLst>
                                    <p:animEffect transition="out" filter="checkerboard(across)">
                                      <p:cBhvr>
                                        <p:cTn id="78" dur="500"/>
                                        <p:tgtEl>
                                          <p:spTgt spid="45"/>
                                        </p:tgtEl>
                                      </p:cBhvr>
                                    </p:animEffect>
                                    <p:set>
                                      <p:cBhvr>
                                        <p:cTn id="79" dur="1" fill="hold">
                                          <p:stCondLst>
                                            <p:cond delay="499"/>
                                          </p:stCondLst>
                                        </p:cTn>
                                        <p:tgtEl>
                                          <p:spTgt spid="45"/>
                                        </p:tgtEl>
                                        <p:attrNameLst>
                                          <p:attrName>style.visibility</p:attrName>
                                        </p:attrNameLst>
                                      </p:cBhvr>
                                      <p:to>
                                        <p:strVal val="hidden"/>
                                      </p:to>
                                    </p:set>
                                  </p:childTnLst>
                                </p:cTn>
                              </p:par>
                              <p:par>
                                <p:cTn id="80" presetID="5" presetClass="exit" presetSubtype="10" fill="hold" grpId="1" nodeType="withEffect">
                                  <p:stCondLst>
                                    <p:cond delay="0"/>
                                  </p:stCondLst>
                                  <p:childTnLst>
                                    <p:animEffect transition="out" filter="checkerboard(across)">
                                      <p:cBhvr>
                                        <p:cTn id="81" dur="500"/>
                                        <p:tgtEl>
                                          <p:spTgt spid="51"/>
                                        </p:tgtEl>
                                      </p:cBhvr>
                                    </p:animEffect>
                                    <p:set>
                                      <p:cBhvr>
                                        <p:cTn id="82"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8" grpId="0" animBg="1"/>
      <p:bldP spid="49" grpId="0" animBg="1"/>
      <p:bldP spid="49" grpId="1" animBg="1"/>
      <p:bldP spid="50" grpId="0" animBg="1"/>
      <p:bldP spid="50" grpId="1" animBg="1"/>
      <p:bldP spid="51" grpId="0" animBg="1"/>
      <p:bldP spid="51" grpId="1" animBg="1"/>
      <p:bldP spid="52" grpId="0" animBg="1"/>
      <p:bldP spid="5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223967" y="835427"/>
            <a:ext cx="8991600" cy="646331"/>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III. </a:t>
            </a:r>
            <a:r>
              <a:rPr lang="en-US" b="1" dirty="0" err="1">
                <a:solidFill>
                  <a:srgbClr val="0D30DD"/>
                </a:solidFill>
                <a:latin typeface="Times New Roman" pitchFamily="18" charset="0"/>
                <a:cs typeface="Times New Roman" pitchFamily="18" charset="0"/>
              </a:rPr>
              <a:t>Luyện</a:t>
            </a:r>
            <a:r>
              <a:rPr lang="en-US" b="1" dirty="0">
                <a:solidFill>
                  <a:srgbClr val="0D30DD"/>
                </a:solidFill>
                <a:latin typeface="Times New Roman" pitchFamily="18" charset="0"/>
                <a:cs typeface="Times New Roman" pitchFamily="18" charset="0"/>
              </a:rPr>
              <a:t> </a:t>
            </a:r>
            <a:r>
              <a:rPr lang="en-US" b="1" dirty="0" err="1">
                <a:solidFill>
                  <a:srgbClr val="0D30DD"/>
                </a:solidFill>
                <a:latin typeface="Times New Roman" pitchFamily="18" charset="0"/>
                <a:cs typeface="Times New Roman" pitchFamily="18" charset="0"/>
              </a:rPr>
              <a:t>tập</a:t>
            </a:r>
            <a:endParaRPr lang="en-US" b="1" dirty="0">
              <a:solidFill>
                <a:srgbClr val="0D30DD"/>
              </a:solidFill>
              <a:latin typeface="Times New Roman" pitchFamily="18" charset="0"/>
              <a:cs typeface="Times New Roman" pitchFamily="18" charset="0"/>
            </a:endParaRPr>
          </a:p>
          <a:p>
            <a:pPr algn="just"/>
            <a:endParaRPr lang="vi-VN" b="1" dirty="0">
              <a:solidFill>
                <a:srgbClr val="0D30DD"/>
              </a:solidFill>
              <a:effectLst>
                <a:outerShdw blurRad="38100" dist="38100" dir="2700000" algn="tl">
                  <a:srgbClr val="000000">
                    <a:alpha val="43137"/>
                  </a:srgbClr>
                </a:outerShdw>
              </a:effectLst>
              <a:latin typeface="Cambria" pitchFamily="18" charset="0"/>
            </a:endParaRPr>
          </a:p>
        </p:txBody>
      </p:sp>
      <p:sp>
        <p:nvSpPr>
          <p:cNvPr id="4" name="Rectangle 3"/>
          <p:cNvSpPr/>
          <p:nvPr/>
        </p:nvSpPr>
        <p:spPr>
          <a:xfrm>
            <a:off x="0" y="1209069"/>
            <a:ext cx="5105400" cy="646331"/>
          </a:xfrm>
          <a:prstGeom prst="rect">
            <a:avLst/>
          </a:prstGeom>
          <a:solidFill>
            <a:schemeClr val="accent4">
              <a:lumMod val="20000"/>
              <a:lumOff val="80000"/>
            </a:schemeClr>
          </a:solidFill>
        </p:spPr>
        <p:txBody>
          <a:bodyPr wrap="square">
            <a:spAutoFit/>
          </a:bodyPr>
          <a:lstStyle/>
          <a:p>
            <a:r>
              <a:rPr lang="en-US" dirty="0"/>
              <a:t> </a:t>
            </a:r>
            <a:r>
              <a:rPr lang="en-US" dirty="0" smtClean="0"/>
              <a:t>     </a:t>
            </a:r>
            <a:r>
              <a:rPr lang="vi-VN" dirty="0" smtClean="0"/>
              <a:t>Dựa </a:t>
            </a:r>
            <a:r>
              <a:rPr lang="vi-VN" dirty="0"/>
              <a:t>vào phía Mặt Trời mọc để xác định hướng của phòng học và hướng ngồi của </a:t>
            </a:r>
            <a:r>
              <a:rPr lang="vi-VN" dirty="0" smtClean="0"/>
              <a:t>HS</a:t>
            </a:r>
            <a:r>
              <a:rPr lang="en-US" dirty="0" smtClean="0"/>
              <a:t> A</a:t>
            </a:r>
            <a:r>
              <a:rPr lang="vi-VN" dirty="0" smtClean="0"/>
              <a:t>.</a:t>
            </a:r>
            <a:endParaRPr lang="vi-VN" dirty="0"/>
          </a:p>
        </p:txBody>
      </p:sp>
      <p:pic>
        <p:nvPicPr>
          <p:cNvPr id="26" name="Picture 2" descr="Địa lí 6 Bài 6: Thực hành: Tập sử dụng địa bàn và thước đo đế vẽ sơ đồ lớp  học"/>
          <p:cNvPicPr>
            <a:picLocks noChangeAspect="1" noChangeArrowheads="1"/>
          </p:cNvPicPr>
          <p:nvPr/>
        </p:nvPicPr>
        <p:blipFill rotWithShape="1">
          <a:blip r:embed="rId2">
            <a:extLst>
              <a:ext uri="{28A0092B-C50C-407E-A947-70E740481C1C}">
                <a14:useLocalDpi xmlns:a14="http://schemas.microsoft.com/office/drawing/2010/main" val="0"/>
              </a:ext>
            </a:extLst>
          </a:blip>
          <a:srcRect l="26027"/>
          <a:stretch/>
        </p:blipFill>
        <p:spPr bwMode="auto">
          <a:xfrm>
            <a:off x="533400" y="2261816"/>
            <a:ext cx="3991240" cy="326526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301631" y="5933492"/>
            <a:ext cx="6123882" cy="369332"/>
          </a:xfrm>
          <a:prstGeom prst="rect">
            <a:avLst/>
          </a:prstGeom>
        </p:spPr>
        <p:txBody>
          <a:bodyPr wrap="square">
            <a:spAutoFit/>
          </a:bodyPr>
          <a:lstStyle/>
          <a:p>
            <a:r>
              <a:rPr lang="vi-VN" dirty="0" smtClean="0"/>
              <a:t>- </a:t>
            </a:r>
            <a:r>
              <a:rPr lang="vi-VN" dirty="0"/>
              <a:t>Vậy HS </a:t>
            </a:r>
            <a:r>
              <a:rPr lang="en-US" dirty="0" smtClean="0"/>
              <a:t>A </a:t>
            </a:r>
            <a:r>
              <a:rPr lang="vi-VN" dirty="0" smtClean="0"/>
              <a:t>ngồi </a:t>
            </a:r>
            <a:r>
              <a:rPr lang="vi-VN" dirty="0"/>
              <a:t>đầu bàn trên bên phải sẽ là hướng tây </a:t>
            </a:r>
            <a:r>
              <a:rPr lang="en-US" dirty="0" smtClean="0"/>
              <a:t>.</a:t>
            </a:r>
          </a:p>
        </p:txBody>
      </p:sp>
      <p:sp>
        <p:nvSpPr>
          <p:cNvPr id="28" name="Sun 27"/>
          <p:cNvSpPr/>
          <p:nvPr/>
        </p:nvSpPr>
        <p:spPr>
          <a:xfrm>
            <a:off x="2179914" y="1810432"/>
            <a:ext cx="533400" cy="566684"/>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53402" y="4283877"/>
            <a:ext cx="386423" cy="461665"/>
          </a:xfrm>
          <a:prstGeom prst="rect">
            <a:avLst/>
          </a:prstGeom>
          <a:no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3247568" y="4286234"/>
            <a:ext cx="386423" cy="461665"/>
          </a:xfrm>
          <a:prstGeom prst="rect">
            <a:avLst/>
          </a:prstGeom>
          <a:no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330129" y="4293790"/>
            <a:ext cx="386423" cy="461665"/>
          </a:xfrm>
          <a:prstGeom prst="rect">
            <a:avLst/>
          </a:prstGeom>
          <a:no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B</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1975312" y="3173005"/>
            <a:ext cx="960857"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Đông</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2078716" y="5194591"/>
            <a:ext cx="735794"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Tây</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3019038" y="4345285"/>
            <a:ext cx="956373" cy="461665"/>
          </a:xfrm>
          <a:prstGeom prst="rect">
            <a:avLst/>
          </a:prstGeom>
          <a:solidFill>
            <a:srgbClr val="FFFF00"/>
          </a:solid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Nam</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996282" y="4183797"/>
            <a:ext cx="802206"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Bắc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53" name="Straight Connector 52"/>
          <p:cNvCxnSpPr>
            <a:endCxn id="50" idx="0"/>
          </p:cNvCxnSpPr>
          <p:nvPr/>
        </p:nvCxnSpPr>
        <p:spPr>
          <a:xfrm flipH="1">
            <a:off x="2446613" y="3634670"/>
            <a:ext cx="9127" cy="155992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1" idx="1"/>
          </p:cNvCxnSpPr>
          <p:nvPr/>
        </p:nvCxnSpPr>
        <p:spPr>
          <a:xfrm>
            <a:off x="1798488" y="4545859"/>
            <a:ext cx="1220550" cy="3025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2469809" y="4492250"/>
            <a:ext cx="15275" cy="699420"/>
          </a:xfrm>
          <a:prstGeom prst="straightConnector1">
            <a:avLst/>
          </a:prstGeom>
          <a:ln w="57150">
            <a:solidFill>
              <a:srgbClr val="0D30DD"/>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17187" y="5175655"/>
            <a:ext cx="735794" cy="461665"/>
          </a:xfrm>
          <a:prstGeom prst="rect">
            <a:avLst/>
          </a:prstGeom>
          <a:solidFill>
            <a:schemeClr val="accent2"/>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Tây</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20" name="Canvas 26"/>
          <p:cNvGrpSpPr/>
          <p:nvPr/>
        </p:nvGrpSpPr>
        <p:grpSpPr>
          <a:xfrm>
            <a:off x="5040710" y="2389184"/>
            <a:ext cx="3886200" cy="2990335"/>
            <a:chOff x="0" y="0"/>
            <a:chExt cx="3086100" cy="2209800"/>
          </a:xfrm>
          <a:solidFill>
            <a:schemeClr val="bg1"/>
          </a:solidFill>
        </p:grpSpPr>
        <p:sp>
          <p:nvSpPr>
            <p:cNvPr id="21" name="Rectangle 20"/>
            <p:cNvSpPr/>
            <p:nvPr/>
          </p:nvSpPr>
          <p:spPr>
            <a:xfrm>
              <a:off x="0" y="0"/>
              <a:ext cx="3086100" cy="2209800"/>
            </a:xfrm>
            <a:prstGeom prst="rect">
              <a:avLst/>
            </a:prstGeom>
            <a:grpFill/>
            <a:ln>
              <a:noFill/>
            </a:ln>
          </p:spPr>
        </p:sp>
        <p:sp>
          <p:nvSpPr>
            <p:cNvPr id="22" name="Oval 21"/>
            <p:cNvSpPr>
              <a:spLocks noChangeArrowheads="1"/>
            </p:cNvSpPr>
            <p:nvPr/>
          </p:nvSpPr>
          <p:spPr bwMode="auto">
            <a:xfrm>
              <a:off x="685800" y="342900"/>
              <a:ext cx="1600200" cy="1600200"/>
            </a:xfrm>
            <a:prstGeom prst="ellipse">
              <a:avLst/>
            </a:prstGeom>
            <a:grpFill/>
            <a:ln w="9525">
              <a:solidFill>
                <a:srgbClr val="FFFFFF"/>
              </a:solidFill>
              <a:round/>
              <a:headEnd/>
              <a:tailEnd/>
            </a:ln>
          </p:spPr>
          <p:txBody>
            <a:bodyPr rot="0" vert="horz" wrap="square" lIns="91440" tIns="45720" rIns="91440" bIns="45720" anchor="t" anchorCtr="0" upright="1">
              <a:noAutofit/>
            </a:bodyPr>
            <a:lstStyle/>
            <a:p>
              <a:endParaRPr lang="en-US"/>
            </a:p>
          </p:txBody>
        </p:sp>
        <p:cxnSp>
          <p:nvCxnSpPr>
            <p:cNvPr id="23" name="Line 5"/>
            <p:cNvCxnSpPr/>
            <p:nvPr/>
          </p:nvCxnSpPr>
          <p:spPr bwMode="auto">
            <a:xfrm>
              <a:off x="1477010" y="383540"/>
              <a:ext cx="635" cy="1548765"/>
            </a:xfrm>
            <a:prstGeom prst="line">
              <a:avLst/>
            </a:prstGeom>
            <a:grpFill/>
            <a:ln w="9525">
              <a:solidFill>
                <a:srgbClr val="000000"/>
              </a:solidFill>
              <a:round/>
              <a:headEnd type="triangle" w="med" len="med"/>
              <a:tailEnd type="triangle" w="med" len="med"/>
            </a:ln>
            <a:extLst/>
          </p:spPr>
        </p:cxnSp>
        <p:cxnSp>
          <p:nvCxnSpPr>
            <p:cNvPr id="25" name="Line 6"/>
            <p:cNvCxnSpPr/>
            <p:nvPr/>
          </p:nvCxnSpPr>
          <p:spPr bwMode="auto">
            <a:xfrm>
              <a:off x="715010" y="1133475"/>
              <a:ext cx="1600200" cy="635"/>
            </a:xfrm>
            <a:prstGeom prst="line">
              <a:avLst/>
            </a:prstGeom>
            <a:grpFill/>
            <a:ln w="9525">
              <a:solidFill>
                <a:srgbClr val="000000"/>
              </a:solidFill>
              <a:round/>
              <a:headEnd type="triangle" w="med" len="med"/>
              <a:tailEnd type="triangle" w="med" len="med"/>
            </a:ln>
            <a:extLst/>
          </p:spPr>
        </p:cxnSp>
        <p:cxnSp>
          <p:nvCxnSpPr>
            <p:cNvPr id="30" name="Line 7"/>
            <p:cNvCxnSpPr/>
            <p:nvPr/>
          </p:nvCxnSpPr>
          <p:spPr bwMode="auto">
            <a:xfrm flipV="1">
              <a:off x="914400" y="563245"/>
              <a:ext cx="1121410" cy="1151255"/>
            </a:xfrm>
            <a:prstGeom prst="line">
              <a:avLst/>
            </a:prstGeom>
            <a:grpFill/>
            <a:ln w="9525">
              <a:solidFill>
                <a:srgbClr val="000000"/>
              </a:solidFill>
              <a:round/>
              <a:headEnd type="triangle" w="med" len="med"/>
              <a:tailEnd type="triangle" w="med" len="med"/>
            </a:ln>
            <a:extLst/>
          </p:spPr>
        </p:cxnSp>
        <p:cxnSp>
          <p:nvCxnSpPr>
            <p:cNvPr id="34" name="Line 8"/>
            <p:cNvCxnSpPr/>
            <p:nvPr/>
          </p:nvCxnSpPr>
          <p:spPr bwMode="auto">
            <a:xfrm>
              <a:off x="914400" y="571500"/>
              <a:ext cx="1143000" cy="1143000"/>
            </a:xfrm>
            <a:prstGeom prst="line">
              <a:avLst/>
            </a:prstGeom>
            <a:grpFill/>
            <a:ln w="9525">
              <a:solidFill>
                <a:srgbClr val="000000"/>
              </a:solidFill>
              <a:round/>
              <a:headEnd type="triangle" w="med" len="med"/>
              <a:tailEnd type="triangle" w="med" len="med"/>
            </a:ln>
            <a:extLst/>
          </p:spPr>
        </p:cxnSp>
        <p:sp>
          <p:nvSpPr>
            <p:cNvPr id="35" name="Rectangle 34"/>
            <p:cNvSpPr>
              <a:spLocks noChangeArrowheads="1"/>
            </p:cNvSpPr>
            <p:nvPr/>
          </p:nvSpPr>
          <p:spPr bwMode="auto">
            <a:xfrm>
              <a:off x="1257300" y="228600"/>
              <a:ext cx="457200" cy="1143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endParaRPr lang="en-US"/>
            </a:p>
          </p:txBody>
        </p:sp>
        <p:sp>
          <p:nvSpPr>
            <p:cNvPr id="36" name="Rectangle 35"/>
            <p:cNvSpPr>
              <a:spLocks noChangeArrowheads="1"/>
            </p:cNvSpPr>
            <p:nvPr/>
          </p:nvSpPr>
          <p:spPr bwMode="auto">
            <a:xfrm>
              <a:off x="2070100" y="316230"/>
              <a:ext cx="914400" cy="363501"/>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Đông Bắc</a:t>
              </a:r>
              <a:endParaRPr lang="en-US" sz="1100">
                <a:effectLst/>
                <a:latin typeface="Calibri"/>
                <a:ea typeface="Calibri"/>
                <a:cs typeface="Times New Roman"/>
              </a:endParaRPr>
            </a:p>
          </p:txBody>
        </p:sp>
        <p:sp>
          <p:nvSpPr>
            <p:cNvPr id="37" name="Rectangle 36"/>
            <p:cNvSpPr>
              <a:spLocks noChangeArrowheads="1"/>
            </p:cNvSpPr>
            <p:nvPr/>
          </p:nvSpPr>
          <p:spPr bwMode="auto">
            <a:xfrm>
              <a:off x="240030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Đông</a:t>
              </a:r>
              <a:endParaRPr lang="en-US" sz="1100">
                <a:effectLst/>
                <a:latin typeface="Calibri"/>
                <a:ea typeface="Calibri"/>
                <a:cs typeface="Times New Roman"/>
              </a:endParaRPr>
            </a:p>
          </p:txBody>
        </p:sp>
        <p:sp>
          <p:nvSpPr>
            <p:cNvPr id="38" name="Rectangle 37"/>
            <p:cNvSpPr>
              <a:spLocks noChangeArrowheads="1"/>
            </p:cNvSpPr>
            <p:nvPr/>
          </p:nvSpPr>
          <p:spPr bwMode="auto">
            <a:xfrm>
              <a:off x="2084036" y="1632585"/>
              <a:ext cx="914400" cy="29972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dirty="0" err="1">
                  <a:effectLst/>
                  <a:latin typeface="Times New Roman"/>
                  <a:ea typeface="Calibri"/>
                  <a:cs typeface="Times New Roman"/>
                </a:rPr>
                <a:t>Đông</a:t>
              </a:r>
              <a:r>
                <a:rPr lang="en-US" sz="1400" dirty="0">
                  <a:effectLst/>
                  <a:latin typeface="Times New Roman"/>
                  <a:ea typeface="Calibri"/>
                  <a:cs typeface="Times New Roman"/>
                </a:rPr>
                <a:t> Nam</a:t>
              </a:r>
              <a:endParaRPr lang="en-US" sz="1100" dirty="0">
                <a:effectLst/>
                <a:latin typeface="Calibri"/>
                <a:ea typeface="Calibri"/>
                <a:cs typeface="Times New Roman"/>
              </a:endParaRPr>
            </a:p>
          </p:txBody>
        </p:sp>
        <p:sp>
          <p:nvSpPr>
            <p:cNvPr id="39" name="Rectangle 38"/>
            <p:cNvSpPr>
              <a:spLocks noChangeArrowheads="1"/>
            </p:cNvSpPr>
            <p:nvPr/>
          </p:nvSpPr>
          <p:spPr bwMode="auto">
            <a:xfrm>
              <a:off x="1143000" y="1928249"/>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Times New Roman"/>
                  <a:ea typeface="Calibri"/>
                  <a:cs typeface="Times New Roman"/>
                </a:rPr>
                <a:t>Nam</a:t>
              </a:r>
              <a:endParaRPr lang="en-US" sz="1100" dirty="0">
                <a:effectLst/>
                <a:latin typeface="Calibri"/>
                <a:ea typeface="Calibri"/>
                <a:cs typeface="Times New Roman"/>
              </a:endParaRPr>
            </a:p>
          </p:txBody>
        </p:sp>
        <p:sp>
          <p:nvSpPr>
            <p:cNvPr id="40" name="Rectangle 39"/>
            <p:cNvSpPr>
              <a:spLocks noChangeArrowheads="1"/>
            </p:cNvSpPr>
            <p:nvPr/>
          </p:nvSpPr>
          <p:spPr bwMode="auto">
            <a:xfrm>
              <a:off x="25400" y="1675764"/>
              <a:ext cx="876300" cy="267335"/>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Nam</a:t>
              </a:r>
              <a:endParaRPr lang="en-US" sz="1100">
                <a:effectLst/>
                <a:latin typeface="Calibri"/>
                <a:ea typeface="Calibri"/>
                <a:cs typeface="Times New Roman"/>
              </a:endParaRPr>
            </a:p>
          </p:txBody>
        </p:sp>
        <p:sp>
          <p:nvSpPr>
            <p:cNvPr id="41" name="Rectangle 40"/>
            <p:cNvSpPr>
              <a:spLocks noChangeArrowheads="1"/>
            </p:cNvSpPr>
            <p:nvPr/>
          </p:nvSpPr>
          <p:spPr bwMode="auto">
            <a:xfrm>
              <a:off x="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Tây</a:t>
              </a:r>
              <a:endParaRPr lang="en-US" sz="1100">
                <a:effectLst/>
                <a:latin typeface="Calibri"/>
                <a:ea typeface="Calibri"/>
                <a:cs typeface="Times New Roman"/>
              </a:endParaRPr>
            </a:p>
          </p:txBody>
        </p:sp>
        <p:sp>
          <p:nvSpPr>
            <p:cNvPr id="42" name="Rectangle 41"/>
            <p:cNvSpPr>
              <a:spLocks noChangeArrowheads="1"/>
            </p:cNvSpPr>
            <p:nvPr/>
          </p:nvSpPr>
          <p:spPr bwMode="auto">
            <a:xfrm>
              <a:off x="0" y="245459"/>
              <a:ext cx="1091413" cy="328104"/>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Bắc</a:t>
              </a:r>
              <a:endParaRPr lang="en-US" sz="1100">
                <a:effectLst/>
                <a:latin typeface="Calibri"/>
                <a:ea typeface="Calibri"/>
                <a:cs typeface="Times New Roman"/>
              </a:endParaRPr>
            </a:p>
          </p:txBody>
        </p:sp>
        <p:sp>
          <p:nvSpPr>
            <p:cNvPr id="43" name="Rectangle 42"/>
            <p:cNvSpPr>
              <a:spLocks noChangeArrowheads="1"/>
            </p:cNvSpPr>
            <p:nvPr/>
          </p:nvSpPr>
          <p:spPr bwMode="auto">
            <a:xfrm>
              <a:off x="1162050" y="0"/>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Bắc</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1956097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ircle(in)">
                                      <p:cBhvr>
                                        <p:cTn id="25" dur="2000"/>
                                        <p:tgtEl>
                                          <p:spTgt spid="3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circle(in)">
                                      <p:cBhvr>
                                        <p:cTn id="33" dur="2000"/>
                                        <p:tgtEl>
                                          <p:spTgt spid="54"/>
                                        </p:tgtEl>
                                      </p:cBhvr>
                                    </p:animEffect>
                                  </p:childTnLst>
                                </p:cTn>
                              </p:par>
                              <p:par>
                                <p:cTn id="34" presetID="6" presetClass="entr" presetSubtype="16"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circle(in)">
                                      <p:cBhvr>
                                        <p:cTn id="36" dur="2000"/>
                                        <p:tgtEl>
                                          <p:spTgt spid="53"/>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circle(in)">
                                      <p:cBhvr>
                                        <p:cTn id="39" dur="2000"/>
                                        <p:tgtEl>
                                          <p:spTgt spid="4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ircle(in)">
                                      <p:cBhvr>
                                        <p:cTn id="42" dur="2000"/>
                                        <p:tgtEl>
                                          <p:spTgt spid="5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circle(in)">
                                      <p:cBhvr>
                                        <p:cTn id="45" dur="2000"/>
                                        <p:tgtEl>
                                          <p:spTgt spid="50"/>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up)">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circle(in)">
                                      <p:cBhvr>
                                        <p:cTn id="58" dur="2000"/>
                                        <p:tgtEl>
                                          <p:spTgt spid="24"/>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in)">
                                      <p:cBhvr>
                                        <p:cTn id="6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7" grpId="0"/>
      <p:bldP spid="32" grpId="0"/>
      <p:bldP spid="33" grpId="0"/>
      <p:bldP spid="49" grpId="0" animBg="1"/>
      <p:bldP spid="50" grpId="0" animBg="1"/>
      <p:bldP spid="51" grpId="0" animBg="1"/>
      <p:bldP spid="52"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223967" y="835427"/>
            <a:ext cx="8991600" cy="646331"/>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III. </a:t>
            </a:r>
            <a:r>
              <a:rPr lang="en-US" b="1" dirty="0" err="1">
                <a:solidFill>
                  <a:srgbClr val="0D30DD"/>
                </a:solidFill>
                <a:latin typeface="Times New Roman" pitchFamily="18" charset="0"/>
                <a:cs typeface="Times New Roman" pitchFamily="18" charset="0"/>
              </a:rPr>
              <a:t>Luyện</a:t>
            </a:r>
            <a:r>
              <a:rPr lang="en-US" b="1" dirty="0">
                <a:solidFill>
                  <a:srgbClr val="0D30DD"/>
                </a:solidFill>
                <a:latin typeface="Times New Roman" pitchFamily="18" charset="0"/>
                <a:cs typeface="Times New Roman" pitchFamily="18" charset="0"/>
              </a:rPr>
              <a:t> </a:t>
            </a:r>
            <a:r>
              <a:rPr lang="en-US" b="1" dirty="0" err="1">
                <a:solidFill>
                  <a:srgbClr val="0D30DD"/>
                </a:solidFill>
                <a:latin typeface="Times New Roman" pitchFamily="18" charset="0"/>
                <a:cs typeface="Times New Roman" pitchFamily="18" charset="0"/>
              </a:rPr>
              <a:t>tập</a:t>
            </a:r>
            <a:endParaRPr lang="en-US" b="1" dirty="0">
              <a:solidFill>
                <a:srgbClr val="0D30DD"/>
              </a:solidFill>
              <a:latin typeface="Times New Roman" pitchFamily="18" charset="0"/>
              <a:cs typeface="Times New Roman" pitchFamily="18" charset="0"/>
            </a:endParaRPr>
          </a:p>
          <a:p>
            <a:pPr algn="just"/>
            <a:endParaRPr lang="vi-VN" b="1" dirty="0">
              <a:solidFill>
                <a:srgbClr val="0D30DD"/>
              </a:solidFill>
              <a:effectLst>
                <a:outerShdw blurRad="38100" dist="38100" dir="2700000" algn="tl">
                  <a:srgbClr val="000000">
                    <a:alpha val="43137"/>
                  </a:srgbClr>
                </a:outerShdw>
              </a:effectLst>
              <a:latin typeface="Cambria" pitchFamily="18" charset="0"/>
            </a:endParaRPr>
          </a:p>
        </p:txBody>
      </p:sp>
      <p:sp>
        <p:nvSpPr>
          <p:cNvPr id="4" name="Rectangle 3"/>
          <p:cNvSpPr/>
          <p:nvPr/>
        </p:nvSpPr>
        <p:spPr>
          <a:xfrm>
            <a:off x="0" y="1209069"/>
            <a:ext cx="5029200" cy="646331"/>
          </a:xfrm>
          <a:prstGeom prst="rect">
            <a:avLst/>
          </a:prstGeom>
          <a:solidFill>
            <a:schemeClr val="accent4">
              <a:lumMod val="20000"/>
              <a:lumOff val="80000"/>
            </a:schemeClr>
          </a:solidFill>
        </p:spPr>
        <p:txBody>
          <a:bodyPr wrap="square">
            <a:spAutoFit/>
          </a:bodyPr>
          <a:lstStyle/>
          <a:p>
            <a:r>
              <a:rPr lang="en-US" dirty="0"/>
              <a:t> </a:t>
            </a:r>
            <a:r>
              <a:rPr lang="en-US" dirty="0" smtClean="0"/>
              <a:t>     </a:t>
            </a:r>
            <a:r>
              <a:rPr lang="vi-VN" dirty="0" smtClean="0"/>
              <a:t>Dựa </a:t>
            </a:r>
            <a:r>
              <a:rPr lang="vi-VN" dirty="0"/>
              <a:t>vào phía Mặt Trời mọc để xác định hướng của phòng học và hướng ngồi của </a:t>
            </a:r>
            <a:r>
              <a:rPr lang="vi-VN" dirty="0" smtClean="0"/>
              <a:t>HS</a:t>
            </a:r>
            <a:r>
              <a:rPr lang="en-US" dirty="0" smtClean="0"/>
              <a:t> B</a:t>
            </a:r>
            <a:r>
              <a:rPr lang="vi-VN" dirty="0" smtClean="0"/>
              <a:t>.</a:t>
            </a:r>
            <a:endParaRPr lang="vi-VN" dirty="0"/>
          </a:p>
        </p:txBody>
      </p:sp>
      <p:pic>
        <p:nvPicPr>
          <p:cNvPr id="26" name="Picture 2" descr="Địa lí 6 Bài 6: Thực hành: Tập sử dụng địa bàn và thước đo đế vẽ sơ đồ lớp  học"/>
          <p:cNvPicPr>
            <a:picLocks noChangeAspect="1" noChangeArrowheads="1"/>
          </p:cNvPicPr>
          <p:nvPr/>
        </p:nvPicPr>
        <p:blipFill rotWithShape="1">
          <a:blip r:embed="rId2">
            <a:extLst>
              <a:ext uri="{28A0092B-C50C-407E-A947-70E740481C1C}">
                <a14:useLocalDpi xmlns:a14="http://schemas.microsoft.com/office/drawing/2010/main" val="0"/>
              </a:ext>
            </a:extLst>
          </a:blip>
          <a:srcRect l="26027"/>
          <a:stretch/>
        </p:blipFill>
        <p:spPr bwMode="auto">
          <a:xfrm>
            <a:off x="409150" y="2139615"/>
            <a:ext cx="4200738" cy="3436652"/>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301631" y="5933492"/>
            <a:ext cx="6123882" cy="646331"/>
          </a:xfrm>
          <a:prstGeom prst="rect">
            <a:avLst/>
          </a:prstGeom>
        </p:spPr>
        <p:txBody>
          <a:bodyPr wrap="square">
            <a:spAutoFit/>
          </a:bodyPr>
          <a:lstStyle/>
          <a:p>
            <a:r>
              <a:rPr lang="vi-VN" dirty="0" smtClean="0"/>
              <a:t>- </a:t>
            </a:r>
            <a:r>
              <a:rPr lang="vi-VN" dirty="0"/>
              <a:t>Vậy HS </a:t>
            </a:r>
            <a:r>
              <a:rPr lang="en-US" dirty="0" smtClean="0"/>
              <a:t>A </a:t>
            </a:r>
            <a:r>
              <a:rPr lang="vi-VN" dirty="0" smtClean="0"/>
              <a:t>ngồi </a:t>
            </a:r>
            <a:r>
              <a:rPr lang="vi-VN" dirty="0"/>
              <a:t>đầu bàn trên bên phải sẽ là hướng tây </a:t>
            </a:r>
            <a:r>
              <a:rPr lang="en-US" dirty="0" smtClean="0"/>
              <a:t>.</a:t>
            </a:r>
          </a:p>
          <a:p>
            <a:r>
              <a:rPr lang="vi-VN" dirty="0" smtClean="0"/>
              <a:t>HS </a:t>
            </a:r>
            <a:r>
              <a:rPr lang="en-US" dirty="0" smtClean="0"/>
              <a:t>B </a:t>
            </a:r>
            <a:r>
              <a:rPr lang="vi-VN" dirty="0" smtClean="0"/>
              <a:t>ngồi </a:t>
            </a:r>
            <a:r>
              <a:rPr lang="vi-VN" dirty="0"/>
              <a:t>đầu bàn </a:t>
            </a:r>
            <a:r>
              <a:rPr lang="vi-VN" dirty="0" smtClean="0"/>
              <a:t>sẽ </a:t>
            </a:r>
            <a:r>
              <a:rPr lang="vi-VN" dirty="0"/>
              <a:t>là hướng tây </a:t>
            </a:r>
            <a:r>
              <a:rPr lang="vi-VN" dirty="0" smtClean="0"/>
              <a:t>nam</a:t>
            </a:r>
            <a:r>
              <a:rPr lang="en-US" dirty="0" smtClean="0"/>
              <a:t> </a:t>
            </a:r>
            <a:endParaRPr lang="vi-VN" dirty="0"/>
          </a:p>
        </p:txBody>
      </p:sp>
      <p:sp>
        <p:nvSpPr>
          <p:cNvPr id="28" name="Sun 27"/>
          <p:cNvSpPr/>
          <p:nvPr/>
        </p:nvSpPr>
        <p:spPr>
          <a:xfrm>
            <a:off x="2179914" y="1810432"/>
            <a:ext cx="533400" cy="566684"/>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53402" y="4283877"/>
            <a:ext cx="386423" cy="461665"/>
          </a:xfrm>
          <a:prstGeom prst="rect">
            <a:avLst/>
          </a:prstGeom>
          <a:no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3247568" y="4286234"/>
            <a:ext cx="386423" cy="461665"/>
          </a:xfrm>
          <a:prstGeom prst="rect">
            <a:avLst/>
          </a:prstGeom>
          <a:no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330129" y="4293790"/>
            <a:ext cx="386423" cy="461665"/>
          </a:xfrm>
          <a:prstGeom prst="rect">
            <a:avLst/>
          </a:prstGeom>
          <a:no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B</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35" name="Straight Arrow Connector 34"/>
          <p:cNvCxnSpPr/>
          <p:nvPr/>
        </p:nvCxnSpPr>
        <p:spPr>
          <a:xfrm>
            <a:off x="1525123" y="4539184"/>
            <a:ext cx="457860" cy="449557"/>
          </a:xfrm>
          <a:prstGeom prst="straightConnector1">
            <a:avLst/>
          </a:prstGeom>
          <a:ln w="57150">
            <a:solidFill>
              <a:srgbClr val="0D30DD"/>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47781" y="3184234"/>
            <a:ext cx="960857"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Đông</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1151185" y="5205820"/>
            <a:ext cx="735794"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Tây</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2300863" y="4322232"/>
            <a:ext cx="956373" cy="461665"/>
          </a:xfrm>
          <a:prstGeom prst="rect">
            <a:avLst/>
          </a:prstGeom>
          <a:solidFill>
            <a:srgbClr val="FFFF00"/>
          </a:solid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Nam</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116270" y="4197463"/>
            <a:ext cx="802206"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Bắc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53" name="Straight Connector 52"/>
          <p:cNvCxnSpPr/>
          <p:nvPr/>
        </p:nvCxnSpPr>
        <p:spPr>
          <a:xfrm>
            <a:off x="1486079" y="3744426"/>
            <a:ext cx="15480" cy="139317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67891" y="4455708"/>
            <a:ext cx="1145105" cy="95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590891">
            <a:off x="1976931" y="5329017"/>
            <a:ext cx="1432937" cy="461665"/>
          </a:xfrm>
          <a:prstGeom prst="rect">
            <a:avLst/>
          </a:prstGeom>
          <a:solidFill>
            <a:schemeClr val="accent2"/>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Nam</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20" name="Canvas 26"/>
          <p:cNvGrpSpPr/>
          <p:nvPr/>
        </p:nvGrpSpPr>
        <p:grpSpPr>
          <a:xfrm>
            <a:off x="5040710" y="2389184"/>
            <a:ext cx="3886200" cy="2990335"/>
            <a:chOff x="0" y="0"/>
            <a:chExt cx="3086100" cy="2209800"/>
          </a:xfrm>
          <a:solidFill>
            <a:schemeClr val="bg1"/>
          </a:solidFill>
        </p:grpSpPr>
        <p:sp>
          <p:nvSpPr>
            <p:cNvPr id="21" name="Rectangle 20"/>
            <p:cNvSpPr/>
            <p:nvPr/>
          </p:nvSpPr>
          <p:spPr>
            <a:xfrm>
              <a:off x="0" y="0"/>
              <a:ext cx="3086100" cy="2209800"/>
            </a:xfrm>
            <a:prstGeom prst="rect">
              <a:avLst/>
            </a:prstGeom>
            <a:grpFill/>
            <a:ln>
              <a:noFill/>
            </a:ln>
          </p:spPr>
        </p:sp>
        <p:sp>
          <p:nvSpPr>
            <p:cNvPr id="22" name="Oval 21"/>
            <p:cNvSpPr>
              <a:spLocks noChangeArrowheads="1"/>
            </p:cNvSpPr>
            <p:nvPr/>
          </p:nvSpPr>
          <p:spPr bwMode="auto">
            <a:xfrm>
              <a:off x="685800" y="342900"/>
              <a:ext cx="1600200" cy="1600200"/>
            </a:xfrm>
            <a:prstGeom prst="ellipse">
              <a:avLst/>
            </a:prstGeom>
            <a:grpFill/>
            <a:ln w="9525">
              <a:solidFill>
                <a:srgbClr val="FFFFFF"/>
              </a:solidFill>
              <a:round/>
              <a:headEnd/>
              <a:tailEnd/>
            </a:ln>
          </p:spPr>
          <p:txBody>
            <a:bodyPr rot="0" vert="horz" wrap="square" lIns="91440" tIns="45720" rIns="91440" bIns="45720" anchor="t" anchorCtr="0" upright="1">
              <a:noAutofit/>
            </a:bodyPr>
            <a:lstStyle/>
            <a:p>
              <a:endParaRPr lang="en-US"/>
            </a:p>
          </p:txBody>
        </p:sp>
        <p:cxnSp>
          <p:nvCxnSpPr>
            <p:cNvPr id="23" name="Line 5"/>
            <p:cNvCxnSpPr/>
            <p:nvPr/>
          </p:nvCxnSpPr>
          <p:spPr bwMode="auto">
            <a:xfrm>
              <a:off x="1477010" y="383540"/>
              <a:ext cx="635" cy="1548765"/>
            </a:xfrm>
            <a:prstGeom prst="line">
              <a:avLst/>
            </a:prstGeom>
            <a:grpFill/>
            <a:ln w="9525">
              <a:solidFill>
                <a:srgbClr val="000000"/>
              </a:solidFill>
              <a:round/>
              <a:headEnd type="triangle" w="med" len="med"/>
              <a:tailEnd type="triangle" w="med" len="med"/>
            </a:ln>
            <a:extLst/>
          </p:spPr>
        </p:cxnSp>
        <p:cxnSp>
          <p:nvCxnSpPr>
            <p:cNvPr id="25" name="Line 6"/>
            <p:cNvCxnSpPr/>
            <p:nvPr/>
          </p:nvCxnSpPr>
          <p:spPr bwMode="auto">
            <a:xfrm>
              <a:off x="715010" y="1133475"/>
              <a:ext cx="1600200" cy="635"/>
            </a:xfrm>
            <a:prstGeom prst="line">
              <a:avLst/>
            </a:prstGeom>
            <a:grpFill/>
            <a:ln w="9525">
              <a:solidFill>
                <a:srgbClr val="000000"/>
              </a:solidFill>
              <a:round/>
              <a:headEnd type="triangle" w="med" len="med"/>
              <a:tailEnd type="triangle" w="med" len="med"/>
            </a:ln>
            <a:extLst/>
          </p:spPr>
        </p:cxnSp>
        <p:cxnSp>
          <p:nvCxnSpPr>
            <p:cNvPr id="30" name="Line 7"/>
            <p:cNvCxnSpPr/>
            <p:nvPr/>
          </p:nvCxnSpPr>
          <p:spPr bwMode="auto">
            <a:xfrm flipV="1">
              <a:off x="914400" y="563245"/>
              <a:ext cx="1121410" cy="1151255"/>
            </a:xfrm>
            <a:prstGeom prst="line">
              <a:avLst/>
            </a:prstGeom>
            <a:grpFill/>
            <a:ln w="9525">
              <a:solidFill>
                <a:srgbClr val="000000"/>
              </a:solidFill>
              <a:round/>
              <a:headEnd type="triangle" w="med" len="med"/>
              <a:tailEnd type="triangle" w="med" len="med"/>
            </a:ln>
            <a:extLst/>
          </p:spPr>
        </p:cxnSp>
        <p:cxnSp>
          <p:nvCxnSpPr>
            <p:cNvPr id="34" name="Line 8"/>
            <p:cNvCxnSpPr/>
            <p:nvPr/>
          </p:nvCxnSpPr>
          <p:spPr bwMode="auto">
            <a:xfrm>
              <a:off x="914400" y="571500"/>
              <a:ext cx="1143000" cy="1143000"/>
            </a:xfrm>
            <a:prstGeom prst="line">
              <a:avLst/>
            </a:prstGeom>
            <a:grpFill/>
            <a:ln w="9525">
              <a:solidFill>
                <a:srgbClr val="000000"/>
              </a:solidFill>
              <a:round/>
              <a:headEnd type="triangle" w="med" len="med"/>
              <a:tailEnd type="triangle" w="med" len="med"/>
            </a:ln>
            <a:extLst/>
          </p:spPr>
        </p:cxnSp>
        <p:sp>
          <p:nvSpPr>
            <p:cNvPr id="36" name="Rectangle 35"/>
            <p:cNvSpPr>
              <a:spLocks noChangeArrowheads="1"/>
            </p:cNvSpPr>
            <p:nvPr/>
          </p:nvSpPr>
          <p:spPr bwMode="auto">
            <a:xfrm>
              <a:off x="1257300" y="228600"/>
              <a:ext cx="457200" cy="1143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endParaRPr lang="en-US"/>
            </a:p>
          </p:txBody>
        </p:sp>
        <p:sp>
          <p:nvSpPr>
            <p:cNvPr id="37" name="Rectangle 36"/>
            <p:cNvSpPr>
              <a:spLocks noChangeArrowheads="1"/>
            </p:cNvSpPr>
            <p:nvPr/>
          </p:nvSpPr>
          <p:spPr bwMode="auto">
            <a:xfrm>
              <a:off x="2070100" y="316230"/>
              <a:ext cx="914400" cy="363501"/>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Đông Bắc</a:t>
              </a:r>
              <a:endParaRPr lang="en-US" sz="1100">
                <a:effectLst/>
                <a:latin typeface="Calibri"/>
                <a:ea typeface="Calibri"/>
                <a:cs typeface="Times New Roman"/>
              </a:endParaRPr>
            </a:p>
          </p:txBody>
        </p:sp>
        <p:sp>
          <p:nvSpPr>
            <p:cNvPr id="38" name="Rectangle 37"/>
            <p:cNvSpPr>
              <a:spLocks noChangeArrowheads="1"/>
            </p:cNvSpPr>
            <p:nvPr/>
          </p:nvSpPr>
          <p:spPr bwMode="auto">
            <a:xfrm>
              <a:off x="240030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Đông</a:t>
              </a:r>
              <a:endParaRPr lang="en-US" sz="1100">
                <a:effectLst/>
                <a:latin typeface="Calibri"/>
                <a:ea typeface="Calibri"/>
                <a:cs typeface="Times New Roman"/>
              </a:endParaRPr>
            </a:p>
          </p:txBody>
        </p:sp>
        <p:sp>
          <p:nvSpPr>
            <p:cNvPr id="39" name="Rectangle 38"/>
            <p:cNvSpPr>
              <a:spLocks noChangeArrowheads="1"/>
            </p:cNvSpPr>
            <p:nvPr/>
          </p:nvSpPr>
          <p:spPr bwMode="auto">
            <a:xfrm>
              <a:off x="2084036" y="1632585"/>
              <a:ext cx="914400" cy="29972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dirty="0" err="1">
                  <a:effectLst/>
                  <a:latin typeface="Times New Roman"/>
                  <a:ea typeface="Calibri"/>
                  <a:cs typeface="Times New Roman"/>
                </a:rPr>
                <a:t>Đông</a:t>
              </a:r>
              <a:r>
                <a:rPr lang="en-US" sz="1400" dirty="0">
                  <a:effectLst/>
                  <a:latin typeface="Times New Roman"/>
                  <a:ea typeface="Calibri"/>
                  <a:cs typeface="Times New Roman"/>
                </a:rPr>
                <a:t> Nam</a:t>
              </a:r>
              <a:endParaRPr lang="en-US" sz="1100" dirty="0">
                <a:effectLst/>
                <a:latin typeface="Calibri"/>
                <a:ea typeface="Calibri"/>
                <a:cs typeface="Times New Roman"/>
              </a:endParaRPr>
            </a:p>
          </p:txBody>
        </p:sp>
        <p:sp>
          <p:nvSpPr>
            <p:cNvPr id="40" name="Rectangle 39"/>
            <p:cNvSpPr>
              <a:spLocks noChangeArrowheads="1"/>
            </p:cNvSpPr>
            <p:nvPr/>
          </p:nvSpPr>
          <p:spPr bwMode="auto">
            <a:xfrm>
              <a:off x="1143000" y="1928249"/>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Times New Roman"/>
                  <a:ea typeface="Calibri"/>
                  <a:cs typeface="Times New Roman"/>
                </a:rPr>
                <a:t>Nam</a:t>
              </a:r>
              <a:endParaRPr lang="en-US" sz="1100" dirty="0">
                <a:effectLst/>
                <a:latin typeface="Calibri"/>
                <a:ea typeface="Calibri"/>
                <a:cs typeface="Times New Roman"/>
              </a:endParaRPr>
            </a:p>
          </p:txBody>
        </p:sp>
        <p:sp>
          <p:nvSpPr>
            <p:cNvPr id="41" name="Rectangle 40"/>
            <p:cNvSpPr>
              <a:spLocks noChangeArrowheads="1"/>
            </p:cNvSpPr>
            <p:nvPr/>
          </p:nvSpPr>
          <p:spPr bwMode="auto">
            <a:xfrm>
              <a:off x="25400" y="1675764"/>
              <a:ext cx="876300" cy="267335"/>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Nam</a:t>
              </a:r>
              <a:endParaRPr lang="en-US" sz="1100">
                <a:effectLst/>
                <a:latin typeface="Calibri"/>
                <a:ea typeface="Calibri"/>
                <a:cs typeface="Times New Roman"/>
              </a:endParaRPr>
            </a:p>
          </p:txBody>
        </p:sp>
        <p:sp>
          <p:nvSpPr>
            <p:cNvPr id="42" name="Rectangle 41"/>
            <p:cNvSpPr>
              <a:spLocks noChangeArrowheads="1"/>
            </p:cNvSpPr>
            <p:nvPr/>
          </p:nvSpPr>
          <p:spPr bwMode="auto">
            <a:xfrm>
              <a:off x="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Tây</a:t>
              </a:r>
              <a:endParaRPr lang="en-US" sz="1100">
                <a:effectLst/>
                <a:latin typeface="Calibri"/>
                <a:ea typeface="Calibri"/>
                <a:cs typeface="Times New Roman"/>
              </a:endParaRPr>
            </a:p>
          </p:txBody>
        </p:sp>
        <p:sp>
          <p:nvSpPr>
            <p:cNvPr id="43" name="Rectangle 42"/>
            <p:cNvSpPr>
              <a:spLocks noChangeArrowheads="1"/>
            </p:cNvSpPr>
            <p:nvPr/>
          </p:nvSpPr>
          <p:spPr bwMode="auto">
            <a:xfrm>
              <a:off x="0" y="245459"/>
              <a:ext cx="1091413" cy="328104"/>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Bắc</a:t>
              </a:r>
              <a:endParaRPr lang="en-US" sz="1100">
                <a:effectLst/>
                <a:latin typeface="Calibri"/>
                <a:ea typeface="Calibri"/>
                <a:cs typeface="Times New Roman"/>
              </a:endParaRPr>
            </a:p>
          </p:txBody>
        </p:sp>
        <p:sp>
          <p:nvSpPr>
            <p:cNvPr id="44" name="Rectangle 43"/>
            <p:cNvSpPr>
              <a:spLocks noChangeArrowheads="1"/>
            </p:cNvSpPr>
            <p:nvPr/>
          </p:nvSpPr>
          <p:spPr bwMode="auto">
            <a:xfrm>
              <a:off x="1162050" y="0"/>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Bắc</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4245753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ircle(in)">
                                      <p:cBhvr>
                                        <p:cTn id="7" dur="2000"/>
                                        <p:tgtEl>
                                          <p:spTgt spid="54"/>
                                        </p:tgtEl>
                                      </p:cBhvr>
                                    </p:animEffect>
                                  </p:childTnLst>
                                </p:cTn>
                              </p:par>
                              <p:par>
                                <p:cTn id="8" presetID="6" presetClass="entr" presetSubtype="16"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circle(in)">
                                      <p:cBhvr>
                                        <p:cTn id="10" dur="2000"/>
                                        <p:tgtEl>
                                          <p:spTgt spid="5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circle(in)">
                                      <p:cBhvr>
                                        <p:cTn id="13" dur="2000"/>
                                        <p:tgtEl>
                                          <p:spTgt spid="4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circle(in)">
                                      <p:cBhvr>
                                        <p:cTn id="16" dur="2000"/>
                                        <p:tgtEl>
                                          <p:spTgt spid="5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circle(in)">
                                      <p:cBhvr>
                                        <p:cTn id="19" dur="2000"/>
                                        <p:tgtEl>
                                          <p:spTgt spid="5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circle(in)">
                                      <p:cBhvr>
                                        <p:cTn id="22" dur="20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9" grpId="0" animBg="1"/>
      <p:bldP spid="50" grpId="0" animBg="1"/>
      <p:bldP spid="51" grpId="0" animBg="1"/>
      <p:bldP spid="52"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223967" y="835427"/>
            <a:ext cx="8991600" cy="646331"/>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III. </a:t>
            </a:r>
            <a:r>
              <a:rPr lang="en-US" b="1" dirty="0" err="1">
                <a:solidFill>
                  <a:srgbClr val="0D30DD"/>
                </a:solidFill>
                <a:latin typeface="Times New Roman" pitchFamily="18" charset="0"/>
                <a:cs typeface="Times New Roman" pitchFamily="18" charset="0"/>
              </a:rPr>
              <a:t>Luyện</a:t>
            </a:r>
            <a:r>
              <a:rPr lang="en-US" b="1" dirty="0">
                <a:solidFill>
                  <a:srgbClr val="0D30DD"/>
                </a:solidFill>
                <a:latin typeface="Times New Roman" pitchFamily="18" charset="0"/>
                <a:cs typeface="Times New Roman" pitchFamily="18" charset="0"/>
              </a:rPr>
              <a:t> </a:t>
            </a:r>
            <a:r>
              <a:rPr lang="en-US" b="1" dirty="0" err="1">
                <a:solidFill>
                  <a:srgbClr val="0D30DD"/>
                </a:solidFill>
                <a:latin typeface="Times New Roman" pitchFamily="18" charset="0"/>
                <a:cs typeface="Times New Roman" pitchFamily="18" charset="0"/>
              </a:rPr>
              <a:t>tập</a:t>
            </a:r>
            <a:endParaRPr lang="en-US" b="1" dirty="0">
              <a:solidFill>
                <a:srgbClr val="0D30DD"/>
              </a:solidFill>
              <a:latin typeface="Times New Roman" pitchFamily="18" charset="0"/>
              <a:cs typeface="Times New Roman" pitchFamily="18" charset="0"/>
            </a:endParaRPr>
          </a:p>
          <a:p>
            <a:pPr algn="just"/>
            <a:endParaRPr lang="vi-VN" b="1" dirty="0">
              <a:solidFill>
                <a:srgbClr val="0D30DD"/>
              </a:solidFill>
              <a:effectLst>
                <a:outerShdw blurRad="38100" dist="38100" dir="2700000" algn="tl">
                  <a:srgbClr val="000000">
                    <a:alpha val="43137"/>
                  </a:srgbClr>
                </a:outerShdw>
              </a:effectLst>
              <a:latin typeface="Cambria" pitchFamily="18" charset="0"/>
            </a:endParaRPr>
          </a:p>
        </p:txBody>
      </p:sp>
      <p:sp>
        <p:nvSpPr>
          <p:cNvPr id="4" name="Rectangle 3"/>
          <p:cNvSpPr/>
          <p:nvPr/>
        </p:nvSpPr>
        <p:spPr>
          <a:xfrm>
            <a:off x="-1" y="1209069"/>
            <a:ext cx="5200157" cy="646331"/>
          </a:xfrm>
          <a:prstGeom prst="rect">
            <a:avLst/>
          </a:prstGeom>
          <a:solidFill>
            <a:schemeClr val="accent4">
              <a:lumMod val="20000"/>
              <a:lumOff val="80000"/>
            </a:schemeClr>
          </a:solidFill>
        </p:spPr>
        <p:txBody>
          <a:bodyPr wrap="square">
            <a:spAutoFit/>
          </a:bodyPr>
          <a:lstStyle/>
          <a:p>
            <a:r>
              <a:rPr lang="en-US" dirty="0"/>
              <a:t> </a:t>
            </a:r>
            <a:r>
              <a:rPr lang="en-US" dirty="0" smtClean="0"/>
              <a:t>     </a:t>
            </a:r>
            <a:r>
              <a:rPr lang="vi-VN" dirty="0" smtClean="0"/>
              <a:t>Dựa </a:t>
            </a:r>
            <a:r>
              <a:rPr lang="vi-VN" dirty="0"/>
              <a:t>vào phía Mặt Trời mọc để xác định hướng của phòng học và hướng ngồi của </a:t>
            </a:r>
            <a:r>
              <a:rPr lang="vi-VN" dirty="0" smtClean="0"/>
              <a:t>HS</a:t>
            </a:r>
            <a:r>
              <a:rPr lang="en-US" dirty="0" smtClean="0"/>
              <a:t> C</a:t>
            </a:r>
            <a:r>
              <a:rPr lang="vi-VN" dirty="0" smtClean="0"/>
              <a:t>.</a:t>
            </a:r>
            <a:endParaRPr lang="vi-VN" dirty="0"/>
          </a:p>
        </p:txBody>
      </p:sp>
      <p:pic>
        <p:nvPicPr>
          <p:cNvPr id="26" name="Picture 2" descr="Địa lí 6 Bài 6: Thực hành: Tập sử dụng địa bàn và thước đo đế vẽ sơ đồ lớp  học"/>
          <p:cNvPicPr>
            <a:picLocks noChangeAspect="1" noChangeArrowheads="1"/>
          </p:cNvPicPr>
          <p:nvPr/>
        </p:nvPicPr>
        <p:blipFill rotWithShape="1">
          <a:blip r:embed="rId2">
            <a:extLst>
              <a:ext uri="{28A0092B-C50C-407E-A947-70E740481C1C}">
                <a14:useLocalDpi xmlns:a14="http://schemas.microsoft.com/office/drawing/2010/main" val="0"/>
              </a:ext>
            </a:extLst>
          </a:blip>
          <a:srcRect l="26027"/>
          <a:stretch/>
        </p:blipFill>
        <p:spPr bwMode="auto">
          <a:xfrm>
            <a:off x="633237" y="2305782"/>
            <a:ext cx="3991240" cy="326526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301631" y="5933492"/>
            <a:ext cx="6123882" cy="923330"/>
          </a:xfrm>
          <a:prstGeom prst="rect">
            <a:avLst/>
          </a:prstGeom>
        </p:spPr>
        <p:txBody>
          <a:bodyPr wrap="square">
            <a:spAutoFit/>
          </a:bodyPr>
          <a:lstStyle/>
          <a:p>
            <a:r>
              <a:rPr lang="vi-VN" dirty="0" smtClean="0"/>
              <a:t>- </a:t>
            </a:r>
            <a:r>
              <a:rPr lang="vi-VN" dirty="0"/>
              <a:t>Vậy HS </a:t>
            </a:r>
            <a:r>
              <a:rPr lang="en-US" dirty="0" smtClean="0"/>
              <a:t>A </a:t>
            </a:r>
            <a:r>
              <a:rPr lang="vi-VN" dirty="0" smtClean="0"/>
              <a:t>ngồi </a:t>
            </a:r>
            <a:r>
              <a:rPr lang="vi-VN" dirty="0"/>
              <a:t>đầu bàn trên bên phải sẽ là hướng tây </a:t>
            </a:r>
            <a:r>
              <a:rPr lang="en-US" dirty="0" smtClean="0"/>
              <a:t>.</a:t>
            </a:r>
          </a:p>
          <a:p>
            <a:r>
              <a:rPr lang="en-US" dirty="0" smtClean="0"/>
              <a:t>            </a:t>
            </a:r>
            <a:r>
              <a:rPr lang="vi-VN" dirty="0" smtClean="0"/>
              <a:t>HS </a:t>
            </a:r>
            <a:r>
              <a:rPr lang="en-US" dirty="0" smtClean="0"/>
              <a:t>B </a:t>
            </a:r>
            <a:r>
              <a:rPr lang="vi-VN" dirty="0" smtClean="0"/>
              <a:t>ngồi </a:t>
            </a:r>
            <a:r>
              <a:rPr lang="vi-VN" dirty="0"/>
              <a:t>đầu bàn </a:t>
            </a:r>
            <a:r>
              <a:rPr lang="vi-VN" dirty="0" smtClean="0"/>
              <a:t>sẽ </a:t>
            </a:r>
            <a:r>
              <a:rPr lang="vi-VN" dirty="0"/>
              <a:t>là hướng tây </a:t>
            </a:r>
            <a:r>
              <a:rPr lang="vi-VN" dirty="0" smtClean="0"/>
              <a:t>nam</a:t>
            </a:r>
            <a:r>
              <a:rPr lang="en-US" dirty="0" smtClean="0"/>
              <a:t> </a:t>
            </a:r>
          </a:p>
          <a:p>
            <a:r>
              <a:rPr lang="en-US" dirty="0"/>
              <a:t> </a:t>
            </a:r>
            <a:r>
              <a:rPr lang="en-US" dirty="0" smtClean="0"/>
              <a:t>           HS C </a:t>
            </a:r>
            <a:r>
              <a:rPr lang="vi-VN" dirty="0"/>
              <a:t>ngồi đầu bàn sẽ là hướng tây </a:t>
            </a:r>
            <a:r>
              <a:rPr lang="en-US" dirty="0" err="1" smtClean="0"/>
              <a:t>Bắc</a:t>
            </a:r>
            <a:endParaRPr lang="vi-VN" dirty="0"/>
          </a:p>
        </p:txBody>
      </p:sp>
      <p:sp>
        <p:nvSpPr>
          <p:cNvPr id="28" name="Sun 27"/>
          <p:cNvSpPr/>
          <p:nvPr/>
        </p:nvSpPr>
        <p:spPr>
          <a:xfrm>
            <a:off x="2179914" y="1810432"/>
            <a:ext cx="533400" cy="566684"/>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53402" y="4283877"/>
            <a:ext cx="386423" cy="461665"/>
          </a:xfrm>
          <a:prstGeom prst="rect">
            <a:avLst/>
          </a:prstGeom>
          <a:no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3247568" y="4286234"/>
            <a:ext cx="386423" cy="461665"/>
          </a:xfrm>
          <a:prstGeom prst="rect">
            <a:avLst/>
          </a:prstGeom>
          <a:no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330129" y="4293790"/>
            <a:ext cx="386423" cy="461665"/>
          </a:xfrm>
          <a:prstGeom prst="rect">
            <a:avLst/>
          </a:prstGeom>
          <a:no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B</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37" name="Straight Arrow Connector 36"/>
          <p:cNvCxnSpPr/>
          <p:nvPr/>
        </p:nvCxnSpPr>
        <p:spPr>
          <a:xfrm flipH="1">
            <a:off x="2899276" y="4498128"/>
            <a:ext cx="505057" cy="485686"/>
          </a:xfrm>
          <a:prstGeom prst="straightConnector1">
            <a:avLst/>
          </a:prstGeom>
          <a:ln w="57150">
            <a:solidFill>
              <a:srgbClr val="0D30DD"/>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990702" y="3162568"/>
            <a:ext cx="960857"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Đông</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3094106" y="5184154"/>
            <a:ext cx="735794"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Tây</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4243784" y="4300566"/>
            <a:ext cx="956373" cy="461665"/>
          </a:xfrm>
          <a:prstGeom prst="rect">
            <a:avLst/>
          </a:prstGeom>
          <a:solidFill>
            <a:srgbClr val="FFFF00"/>
          </a:solidFill>
        </p:spPr>
        <p:txBody>
          <a:bodyPr wrap="square" rtlCol="0">
            <a:spAutoFit/>
          </a:bodyPr>
          <a:lstStyle/>
          <a:p>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Nam</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1826651" y="4175797"/>
            <a:ext cx="802206" cy="461665"/>
          </a:xfrm>
          <a:prstGeom prst="rect">
            <a:avLst/>
          </a:prstGeom>
          <a:solidFill>
            <a:srgbClr val="FFFF00"/>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Bắc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53" name="Straight Connector 52"/>
          <p:cNvCxnSpPr/>
          <p:nvPr/>
        </p:nvCxnSpPr>
        <p:spPr>
          <a:xfrm>
            <a:off x="3429000" y="3722760"/>
            <a:ext cx="15480" cy="139317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747346" y="4444505"/>
            <a:ext cx="1145105" cy="95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8641776">
            <a:off x="1632049" y="5376617"/>
            <a:ext cx="1432937" cy="461665"/>
          </a:xfrm>
          <a:prstGeom prst="rect">
            <a:avLst/>
          </a:prstGeom>
          <a:solidFill>
            <a:schemeClr val="accent2"/>
          </a:solidFill>
        </p:spPr>
        <p:txBody>
          <a:bodyPr wrap="square" rtlCol="0">
            <a:spAutoFit/>
          </a:bodyPr>
          <a:lstStyle/>
          <a:p>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Bắc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20" name="Canvas 26"/>
          <p:cNvGrpSpPr/>
          <p:nvPr/>
        </p:nvGrpSpPr>
        <p:grpSpPr>
          <a:xfrm>
            <a:off x="5040710" y="2389184"/>
            <a:ext cx="3886200" cy="2990335"/>
            <a:chOff x="0" y="0"/>
            <a:chExt cx="3086100" cy="2209800"/>
          </a:xfrm>
          <a:solidFill>
            <a:schemeClr val="bg1"/>
          </a:solidFill>
        </p:grpSpPr>
        <p:sp>
          <p:nvSpPr>
            <p:cNvPr id="21" name="Rectangle 20"/>
            <p:cNvSpPr/>
            <p:nvPr/>
          </p:nvSpPr>
          <p:spPr>
            <a:xfrm>
              <a:off x="0" y="0"/>
              <a:ext cx="3086100" cy="2209800"/>
            </a:xfrm>
            <a:prstGeom prst="rect">
              <a:avLst/>
            </a:prstGeom>
            <a:grpFill/>
            <a:ln>
              <a:noFill/>
            </a:ln>
          </p:spPr>
        </p:sp>
        <p:sp>
          <p:nvSpPr>
            <p:cNvPr id="22" name="Oval 21"/>
            <p:cNvSpPr>
              <a:spLocks noChangeArrowheads="1"/>
            </p:cNvSpPr>
            <p:nvPr/>
          </p:nvSpPr>
          <p:spPr bwMode="auto">
            <a:xfrm>
              <a:off x="685800" y="342900"/>
              <a:ext cx="1600200" cy="1600200"/>
            </a:xfrm>
            <a:prstGeom prst="ellipse">
              <a:avLst/>
            </a:prstGeom>
            <a:grpFill/>
            <a:ln w="9525">
              <a:solidFill>
                <a:srgbClr val="FFFFFF"/>
              </a:solidFill>
              <a:round/>
              <a:headEnd/>
              <a:tailEnd/>
            </a:ln>
          </p:spPr>
          <p:txBody>
            <a:bodyPr rot="0" vert="horz" wrap="square" lIns="91440" tIns="45720" rIns="91440" bIns="45720" anchor="t" anchorCtr="0" upright="1">
              <a:noAutofit/>
            </a:bodyPr>
            <a:lstStyle/>
            <a:p>
              <a:endParaRPr lang="en-US"/>
            </a:p>
          </p:txBody>
        </p:sp>
        <p:cxnSp>
          <p:nvCxnSpPr>
            <p:cNvPr id="23" name="Line 5"/>
            <p:cNvCxnSpPr/>
            <p:nvPr/>
          </p:nvCxnSpPr>
          <p:spPr bwMode="auto">
            <a:xfrm>
              <a:off x="1477010" y="383540"/>
              <a:ext cx="635" cy="1548765"/>
            </a:xfrm>
            <a:prstGeom prst="line">
              <a:avLst/>
            </a:prstGeom>
            <a:grpFill/>
            <a:ln w="9525">
              <a:solidFill>
                <a:srgbClr val="000000"/>
              </a:solidFill>
              <a:round/>
              <a:headEnd type="triangle" w="med" len="med"/>
              <a:tailEnd type="triangle" w="med" len="med"/>
            </a:ln>
            <a:extLst/>
          </p:spPr>
        </p:cxnSp>
        <p:cxnSp>
          <p:nvCxnSpPr>
            <p:cNvPr id="25" name="Line 6"/>
            <p:cNvCxnSpPr/>
            <p:nvPr/>
          </p:nvCxnSpPr>
          <p:spPr bwMode="auto">
            <a:xfrm>
              <a:off x="715010" y="1133475"/>
              <a:ext cx="1600200" cy="635"/>
            </a:xfrm>
            <a:prstGeom prst="line">
              <a:avLst/>
            </a:prstGeom>
            <a:grpFill/>
            <a:ln w="9525">
              <a:solidFill>
                <a:srgbClr val="000000"/>
              </a:solidFill>
              <a:round/>
              <a:headEnd type="triangle" w="med" len="med"/>
              <a:tailEnd type="triangle" w="med" len="med"/>
            </a:ln>
            <a:extLst/>
          </p:spPr>
        </p:cxnSp>
        <p:cxnSp>
          <p:nvCxnSpPr>
            <p:cNvPr id="30" name="Line 7"/>
            <p:cNvCxnSpPr/>
            <p:nvPr/>
          </p:nvCxnSpPr>
          <p:spPr bwMode="auto">
            <a:xfrm flipV="1">
              <a:off x="914400" y="563245"/>
              <a:ext cx="1121410" cy="1151255"/>
            </a:xfrm>
            <a:prstGeom prst="line">
              <a:avLst/>
            </a:prstGeom>
            <a:grpFill/>
            <a:ln w="9525">
              <a:solidFill>
                <a:srgbClr val="000000"/>
              </a:solidFill>
              <a:round/>
              <a:headEnd type="triangle" w="med" len="med"/>
              <a:tailEnd type="triangle" w="med" len="med"/>
            </a:ln>
            <a:extLst/>
          </p:spPr>
        </p:cxnSp>
        <p:cxnSp>
          <p:nvCxnSpPr>
            <p:cNvPr id="34" name="Line 8"/>
            <p:cNvCxnSpPr/>
            <p:nvPr/>
          </p:nvCxnSpPr>
          <p:spPr bwMode="auto">
            <a:xfrm>
              <a:off x="914400" y="571500"/>
              <a:ext cx="1143000" cy="1143000"/>
            </a:xfrm>
            <a:prstGeom prst="line">
              <a:avLst/>
            </a:prstGeom>
            <a:grpFill/>
            <a:ln w="9525">
              <a:solidFill>
                <a:srgbClr val="000000"/>
              </a:solidFill>
              <a:round/>
              <a:headEnd type="triangle" w="med" len="med"/>
              <a:tailEnd type="triangle" w="med" len="med"/>
            </a:ln>
            <a:extLst/>
          </p:spPr>
        </p:cxnSp>
        <p:sp>
          <p:nvSpPr>
            <p:cNvPr id="35" name="Rectangle 34"/>
            <p:cNvSpPr>
              <a:spLocks noChangeArrowheads="1"/>
            </p:cNvSpPr>
            <p:nvPr/>
          </p:nvSpPr>
          <p:spPr bwMode="auto">
            <a:xfrm>
              <a:off x="1257300" y="228600"/>
              <a:ext cx="457200" cy="1143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endParaRPr lang="en-US"/>
            </a:p>
          </p:txBody>
        </p:sp>
        <p:sp>
          <p:nvSpPr>
            <p:cNvPr id="36" name="Rectangle 35"/>
            <p:cNvSpPr>
              <a:spLocks noChangeArrowheads="1"/>
            </p:cNvSpPr>
            <p:nvPr/>
          </p:nvSpPr>
          <p:spPr bwMode="auto">
            <a:xfrm>
              <a:off x="2070100" y="316230"/>
              <a:ext cx="914400" cy="363501"/>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Đông Bắc</a:t>
              </a:r>
              <a:endParaRPr lang="en-US" sz="1100">
                <a:effectLst/>
                <a:latin typeface="Calibri"/>
                <a:ea typeface="Calibri"/>
                <a:cs typeface="Times New Roman"/>
              </a:endParaRPr>
            </a:p>
          </p:txBody>
        </p:sp>
        <p:sp>
          <p:nvSpPr>
            <p:cNvPr id="38" name="Rectangle 37"/>
            <p:cNvSpPr>
              <a:spLocks noChangeArrowheads="1"/>
            </p:cNvSpPr>
            <p:nvPr/>
          </p:nvSpPr>
          <p:spPr bwMode="auto">
            <a:xfrm>
              <a:off x="240030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Đông</a:t>
              </a:r>
              <a:endParaRPr lang="en-US" sz="1100">
                <a:effectLst/>
                <a:latin typeface="Calibri"/>
                <a:ea typeface="Calibri"/>
                <a:cs typeface="Times New Roman"/>
              </a:endParaRPr>
            </a:p>
          </p:txBody>
        </p:sp>
        <p:sp>
          <p:nvSpPr>
            <p:cNvPr id="39" name="Rectangle 38"/>
            <p:cNvSpPr>
              <a:spLocks noChangeArrowheads="1"/>
            </p:cNvSpPr>
            <p:nvPr/>
          </p:nvSpPr>
          <p:spPr bwMode="auto">
            <a:xfrm>
              <a:off x="2084036" y="1632585"/>
              <a:ext cx="914400" cy="29972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dirty="0" err="1">
                  <a:effectLst/>
                  <a:latin typeface="Times New Roman"/>
                  <a:ea typeface="Calibri"/>
                  <a:cs typeface="Times New Roman"/>
                </a:rPr>
                <a:t>Đông</a:t>
              </a:r>
              <a:r>
                <a:rPr lang="en-US" sz="1400" dirty="0">
                  <a:effectLst/>
                  <a:latin typeface="Times New Roman"/>
                  <a:ea typeface="Calibri"/>
                  <a:cs typeface="Times New Roman"/>
                </a:rPr>
                <a:t> Nam</a:t>
              </a:r>
              <a:endParaRPr lang="en-US" sz="1100" dirty="0">
                <a:effectLst/>
                <a:latin typeface="Calibri"/>
                <a:ea typeface="Calibri"/>
                <a:cs typeface="Times New Roman"/>
              </a:endParaRPr>
            </a:p>
          </p:txBody>
        </p:sp>
        <p:sp>
          <p:nvSpPr>
            <p:cNvPr id="40" name="Rectangle 39"/>
            <p:cNvSpPr>
              <a:spLocks noChangeArrowheads="1"/>
            </p:cNvSpPr>
            <p:nvPr/>
          </p:nvSpPr>
          <p:spPr bwMode="auto">
            <a:xfrm>
              <a:off x="1143000" y="1928249"/>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Times New Roman"/>
                  <a:ea typeface="Calibri"/>
                  <a:cs typeface="Times New Roman"/>
                </a:rPr>
                <a:t>Nam</a:t>
              </a:r>
              <a:endParaRPr lang="en-US" sz="1100" dirty="0">
                <a:effectLst/>
                <a:latin typeface="Calibri"/>
                <a:ea typeface="Calibri"/>
                <a:cs typeface="Times New Roman"/>
              </a:endParaRPr>
            </a:p>
          </p:txBody>
        </p:sp>
        <p:sp>
          <p:nvSpPr>
            <p:cNvPr id="41" name="Rectangle 40"/>
            <p:cNvSpPr>
              <a:spLocks noChangeArrowheads="1"/>
            </p:cNvSpPr>
            <p:nvPr/>
          </p:nvSpPr>
          <p:spPr bwMode="auto">
            <a:xfrm>
              <a:off x="25400" y="1675764"/>
              <a:ext cx="876300" cy="267335"/>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Nam</a:t>
              </a:r>
              <a:endParaRPr lang="en-US" sz="1100">
                <a:effectLst/>
                <a:latin typeface="Calibri"/>
                <a:ea typeface="Calibri"/>
                <a:cs typeface="Times New Roman"/>
              </a:endParaRPr>
            </a:p>
          </p:txBody>
        </p:sp>
        <p:sp>
          <p:nvSpPr>
            <p:cNvPr id="42" name="Rectangle 41"/>
            <p:cNvSpPr>
              <a:spLocks noChangeArrowheads="1"/>
            </p:cNvSpPr>
            <p:nvPr/>
          </p:nvSpPr>
          <p:spPr bwMode="auto">
            <a:xfrm>
              <a:off x="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Tây</a:t>
              </a:r>
              <a:endParaRPr lang="en-US" sz="1100">
                <a:effectLst/>
                <a:latin typeface="Calibri"/>
                <a:ea typeface="Calibri"/>
                <a:cs typeface="Times New Roman"/>
              </a:endParaRPr>
            </a:p>
          </p:txBody>
        </p:sp>
        <p:sp>
          <p:nvSpPr>
            <p:cNvPr id="43" name="Rectangle 42"/>
            <p:cNvSpPr>
              <a:spLocks noChangeArrowheads="1"/>
            </p:cNvSpPr>
            <p:nvPr/>
          </p:nvSpPr>
          <p:spPr bwMode="auto">
            <a:xfrm>
              <a:off x="0" y="245459"/>
              <a:ext cx="1091413" cy="328104"/>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Bắc</a:t>
              </a:r>
              <a:endParaRPr lang="en-US" sz="1100">
                <a:effectLst/>
                <a:latin typeface="Calibri"/>
                <a:ea typeface="Calibri"/>
                <a:cs typeface="Times New Roman"/>
              </a:endParaRPr>
            </a:p>
          </p:txBody>
        </p:sp>
        <p:sp>
          <p:nvSpPr>
            <p:cNvPr id="44" name="Rectangle 43"/>
            <p:cNvSpPr>
              <a:spLocks noChangeArrowheads="1"/>
            </p:cNvSpPr>
            <p:nvPr/>
          </p:nvSpPr>
          <p:spPr bwMode="auto">
            <a:xfrm>
              <a:off x="1162050" y="0"/>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Bắc</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1554824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ircle(in)">
                                      <p:cBhvr>
                                        <p:cTn id="7" dur="2000"/>
                                        <p:tgtEl>
                                          <p:spTgt spid="54"/>
                                        </p:tgtEl>
                                      </p:cBhvr>
                                    </p:animEffect>
                                  </p:childTnLst>
                                </p:cTn>
                              </p:par>
                              <p:par>
                                <p:cTn id="8" presetID="6" presetClass="entr" presetSubtype="16"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circle(in)">
                                      <p:cBhvr>
                                        <p:cTn id="10" dur="2000"/>
                                        <p:tgtEl>
                                          <p:spTgt spid="5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circle(in)">
                                      <p:cBhvr>
                                        <p:cTn id="13" dur="2000"/>
                                        <p:tgtEl>
                                          <p:spTgt spid="4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circle(in)">
                                      <p:cBhvr>
                                        <p:cTn id="16" dur="2000"/>
                                        <p:tgtEl>
                                          <p:spTgt spid="5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circle(in)">
                                      <p:cBhvr>
                                        <p:cTn id="19" dur="2000"/>
                                        <p:tgtEl>
                                          <p:spTgt spid="5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circle(in)">
                                      <p:cBhvr>
                                        <p:cTn id="22" dur="20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right)">
                                      <p:cBhvr>
                                        <p:cTn id="32" dur="500"/>
                                        <p:tgtEl>
                                          <p:spTgt spid="3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9" grpId="0" animBg="1"/>
      <p:bldP spid="50" grpId="0" animBg="1"/>
      <p:bldP spid="51" grpId="0" animBg="1"/>
      <p:bldP spid="52"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ounded Rectangle 28"/>
          <p:cNvSpPr/>
          <p:nvPr/>
        </p:nvSpPr>
        <p:spPr>
          <a:xfrm>
            <a:off x="129341" y="133917"/>
            <a:ext cx="8870219" cy="786780"/>
          </a:xfrm>
          <a:prstGeom prst="roundRect">
            <a:avLst>
              <a:gd name="adj" fmla="val 6422"/>
            </a:avLst>
          </a:prstGeom>
          <a:solidFill>
            <a:srgbClr val="BCFCD4"/>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129341" y="266700"/>
            <a:ext cx="887021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i="1" dirty="0">
                <a:solidFill>
                  <a:srgbClr val="FF0000"/>
                </a:solidFill>
                <a:latin typeface="Cambria" panose="02040503050406030204" pitchFamily="18" charset="0"/>
                <a:ea typeface="Cambria" panose="02040503050406030204" pitchFamily="18" charset="0"/>
              </a:rPr>
              <a:t>Em hãy nhắc lại các hướng chính và hướng </a:t>
            </a:r>
            <a:r>
              <a:rPr lang="en-US" sz="2400" i="1" dirty="0" err="1">
                <a:solidFill>
                  <a:srgbClr val="FF0000"/>
                </a:solidFill>
                <a:latin typeface="Cambria" panose="02040503050406030204" pitchFamily="18" charset="0"/>
                <a:ea typeface="Cambria" panose="02040503050406030204" pitchFamily="18" charset="0"/>
              </a:rPr>
              <a:t>trung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gian</a:t>
            </a:r>
            <a:r>
              <a:rPr lang="en-US" sz="2400" i="1" dirty="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trên Trái Đất.</a:t>
            </a:r>
            <a:endParaRPr lang="en-US" sz="2400" b="1" dirty="0">
              <a:solidFill>
                <a:srgbClr val="0D30DD"/>
              </a:solidFill>
              <a:latin typeface="Cambria" pitchFamily="18" charset="0"/>
            </a:endParaRPr>
          </a:p>
        </p:txBody>
      </p:sp>
      <p:pic>
        <p:nvPicPr>
          <p:cNvPr id="2" name="Picture 1"/>
          <p:cNvPicPr>
            <a:picLocks noChangeAspect="1"/>
          </p:cNvPicPr>
          <p:nvPr/>
        </p:nvPicPr>
        <p:blipFill>
          <a:blip r:embed="rId2"/>
          <a:stretch>
            <a:fillRect/>
          </a:stretch>
        </p:blipFill>
        <p:spPr>
          <a:xfrm>
            <a:off x="291107" y="1143000"/>
            <a:ext cx="3503365" cy="3658805"/>
          </a:xfrm>
          <a:prstGeom prst="rect">
            <a:avLst/>
          </a:prstGeom>
        </p:spPr>
      </p:pic>
      <p:cxnSp>
        <p:nvCxnSpPr>
          <p:cNvPr id="15" name="Straight Arrow Connector 14"/>
          <p:cNvCxnSpPr/>
          <p:nvPr/>
        </p:nvCxnSpPr>
        <p:spPr>
          <a:xfrm>
            <a:off x="6248400" y="1883530"/>
            <a:ext cx="0" cy="2712107"/>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23719" y="1514198"/>
            <a:ext cx="838200" cy="400110"/>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Bắc</a:t>
            </a:r>
            <a:r>
              <a:rPr lang="en-US" dirty="0" smtClean="0">
                <a:solidFill>
                  <a:srgbClr val="FF0000"/>
                </a:solidFill>
              </a:rPr>
              <a:t> </a:t>
            </a:r>
            <a:endParaRPr lang="en-US" dirty="0">
              <a:solidFill>
                <a:srgbClr val="FF0000"/>
              </a:solidFill>
            </a:endParaRPr>
          </a:p>
        </p:txBody>
      </p:sp>
      <p:sp>
        <p:nvSpPr>
          <p:cNvPr id="28" name="TextBox 27"/>
          <p:cNvSpPr txBox="1"/>
          <p:nvPr/>
        </p:nvSpPr>
        <p:spPr>
          <a:xfrm>
            <a:off x="5988426" y="4686776"/>
            <a:ext cx="838200"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Nam</a:t>
            </a:r>
            <a:r>
              <a:rPr lang="en-US" dirty="0" smtClean="0">
                <a:solidFill>
                  <a:srgbClr val="FF0000"/>
                </a:solidFill>
              </a:rPr>
              <a:t> </a:t>
            </a:r>
            <a:endParaRPr lang="en-US" dirty="0">
              <a:solidFill>
                <a:srgbClr val="FF0000"/>
              </a:solidFill>
            </a:endParaRPr>
          </a:p>
        </p:txBody>
      </p:sp>
      <p:cxnSp>
        <p:nvCxnSpPr>
          <p:cNvPr id="32" name="Straight Arrow Connector 31"/>
          <p:cNvCxnSpPr/>
          <p:nvPr/>
        </p:nvCxnSpPr>
        <p:spPr>
          <a:xfrm>
            <a:off x="4800600" y="3194856"/>
            <a:ext cx="2924881" cy="19744"/>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54018" y="2996445"/>
            <a:ext cx="838200" cy="400110"/>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Tây</a:t>
            </a:r>
            <a:r>
              <a:rPr lang="en-US"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7804018" y="3010190"/>
            <a:ext cx="838200" cy="400110"/>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Đông</a:t>
            </a:r>
            <a:r>
              <a:rPr lang="en-US" sz="2000" b="1" dirty="0" smtClean="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a:xfrm flipV="1">
            <a:off x="5216898" y="2325675"/>
            <a:ext cx="2027160" cy="170003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305506" y="2400439"/>
            <a:ext cx="2174252" cy="177281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2830143">
            <a:off x="6814539" y="2156916"/>
            <a:ext cx="1406616" cy="400110"/>
          </a:xfrm>
          <a:prstGeom prst="rect">
            <a:avLst/>
          </a:prstGeom>
          <a:noFill/>
        </p:spPr>
        <p:txBody>
          <a:bodyPr wrap="square" rtlCol="0">
            <a:spAutoFit/>
          </a:bodyPr>
          <a:lstStyle/>
          <a:p>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Đông</a:t>
            </a: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Bắc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2" name="TextBox 41"/>
          <p:cNvSpPr txBox="1"/>
          <p:nvPr/>
        </p:nvSpPr>
        <p:spPr>
          <a:xfrm rot="18744439">
            <a:off x="4383563" y="1930826"/>
            <a:ext cx="1240695" cy="400110"/>
          </a:xfrm>
          <a:prstGeom prst="rect">
            <a:avLst/>
          </a:prstGeom>
          <a:noFill/>
        </p:spPr>
        <p:txBody>
          <a:bodyPr wrap="square" rtlCol="0">
            <a:spAutoFit/>
          </a:bodyPr>
          <a:lstStyle/>
          <a:p>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Tây</a:t>
            </a: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Bắc</a:t>
            </a: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 </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3" name="TextBox 42"/>
          <p:cNvSpPr txBox="1"/>
          <p:nvPr/>
        </p:nvSpPr>
        <p:spPr>
          <a:xfrm rot="19124348">
            <a:off x="6995731" y="4005567"/>
            <a:ext cx="1428677" cy="400110"/>
          </a:xfrm>
          <a:prstGeom prst="rect">
            <a:avLst/>
          </a:prstGeom>
          <a:noFill/>
        </p:spPr>
        <p:txBody>
          <a:bodyPr wrap="square" rtlCol="0">
            <a:spAutoFit/>
          </a:bodyPr>
          <a:lstStyle/>
          <a:p>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Đông</a:t>
            </a: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 Nam</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4" name="TextBox 43"/>
          <p:cNvSpPr txBox="1"/>
          <p:nvPr/>
        </p:nvSpPr>
        <p:spPr>
          <a:xfrm rot="2834894">
            <a:off x="4497699" y="4092485"/>
            <a:ext cx="1220275" cy="400110"/>
          </a:xfrm>
          <a:prstGeom prst="rect">
            <a:avLst/>
          </a:prstGeom>
          <a:noFill/>
        </p:spPr>
        <p:txBody>
          <a:bodyPr wrap="square" rtlCol="0">
            <a:spAutoFit/>
          </a:bodyPr>
          <a:lstStyle/>
          <a:p>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Tây</a:t>
            </a: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 Nam </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29456" y="5443944"/>
            <a:ext cx="1905713" cy="400110"/>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Hướng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chính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6708816" y="5991604"/>
            <a:ext cx="2560314" cy="400110"/>
          </a:xfrm>
          <a:prstGeom prst="rect">
            <a:avLst/>
          </a:prstGeom>
          <a:noFill/>
        </p:spPr>
        <p:txBody>
          <a:bodyPr wrap="square" rtlCol="0">
            <a:spAutoFit/>
          </a:bodyPr>
          <a:lstStyle/>
          <a:p>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Hướng</a:t>
            </a: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trung</a:t>
            </a: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75000"/>
                  </a:schemeClr>
                </a:solidFill>
                <a:latin typeface="Times New Roman" panose="02020603050405020304" pitchFamily="18" charset="0"/>
                <a:cs typeface="Times New Roman" panose="02020603050405020304" pitchFamily="18" charset="0"/>
              </a:rPr>
              <a:t>gian</a:t>
            </a:r>
            <a:endParaRPr lang="en-US" sz="20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94875" y="5043834"/>
            <a:ext cx="4572000" cy="1569660"/>
          </a:xfrm>
          <a:prstGeom prst="rect">
            <a:avLst/>
          </a:prstGeom>
          <a:solidFill>
            <a:schemeClr val="accent6">
              <a:lumMod val="20000"/>
              <a:lumOff val="80000"/>
            </a:schemeClr>
          </a:solidFill>
        </p:spPr>
        <p:txBody>
          <a:bodyPr>
            <a:spAutoFit/>
          </a:bodyPr>
          <a:lstStyle/>
          <a:p>
            <a:r>
              <a:rPr lang="vi-VN" sz="2400" dirty="0">
                <a:latin typeface="+mj-lt"/>
              </a:rPr>
              <a:t>- Các phương hướng chính trên bản đồ là bắc, nam, đông, tây.</a:t>
            </a:r>
          </a:p>
          <a:p>
            <a:r>
              <a:rPr lang="vi-VN" sz="2400" dirty="0">
                <a:latin typeface="+mj-lt"/>
              </a:rPr>
              <a:t>- Các hướng trung gian là đông bắc, tây bắc, đông nam, tây nam.</a:t>
            </a:r>
          </a:p>
        </p:txBody>
      </p:sp>
    </p:spTree>
    <p:extLst>
      <p:ext uri="{BB962C8B-B14F-4D97-AF65-F5344CB8AC3E}">
        <p14:creationId xmlns:p14="http://schemas.microsoft.com/office/powerpoint/2010/main" val="1795412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5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out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outHorizontal)">
                                      <p:cBhvr>
                                        <p:cTn id="34" dur="500"/>
                                        <p:tgtEl>
                                          <p:spTgt spid="27"/>
                                        </p:tgtEl>
                                      </p:cBhvr>
                                    </p:animEffect>
                                  </p:childTnLst>
                                </p:cTn>
                              </p:par>
                              <p:par>
                                <p:cTn id="35" presetID="16" presetClass="entr" presetSubtype="42"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arn(outHorizontal)">
                                      <p:cBhvr>
                                        <p:cTn id="37" dur="500"/>
                                        <p:tgtEl>
                                          <p:spTgt spid="41"/>
                                        </p:tgtEl>
                                      </p:cBhvr>
                                    </p:animEffect>
                                  </p:childTnLst>
                                </p:cTn>
                              </p:par>
                              <p:par>
                                <p:cTn id="38" presetID="16" presetClass="entr" presetSubtype="42"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arn(outHorizontal)">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outHorizontal)">
                                      <p:cBhvr>
                                        <p:cTn id="45" dur="500"/>
                                        <p:tgtEl>
                                          <p:spTgt spid="36"/>
                                        </p:tgtEl>
                                      </p:cBhvr>
                                    </p:animEffect>
                                  </p:childTnLst>
                                </p:cTn>
                              </p:par>
                              <p:par>
                                <p:cTn id="46" presetID="16" presetClass="entr" presetSubtype="42"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arn(outHorizontal)">
                                      <p:cBhvr>
                                        <p:cTn id="48" dur="500"/>
                                        <p:tgtEl>
                                          <p:spTgt spid="42"/>
                                        </p:tgtEl>
                                      </p:cBhvr>
                                    </p:animEffect>
                                  </p:childTnLst>
                                </p:cTn>
                              </p:par>
                              <p:par>
                                <p:cTn id="49" presetID="16" presetClass="entr" presetSubtype="42"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arn(outHorizontal)">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down)">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in)">
                                      <p:cBhvr>
                                        <p:cTn id="6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34" grpId="0"/>
      <p:bldP spid="35" grpId="0"/>
      <p:bldP spid="41" grpId="0"/>
      <p:bldP spid="42" grpId="0"/>
      <p:bldP spid="43" grpId="0"/>
      <p:bldP spid="44" grpId="0"/>
      <p:bldP spid="3" grpId="0"/>
      <p:bldP spid="37"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ounded Rectangle 28"/>
          <p:cNvSpPr/>
          <p:nvPr/>
        </p:nvSpPr>
        <p:spPr>
          <a:xfrm>
            <a:off x="55034" y="64944"/>
            <a:ext cx="9144000" cy="786780"/>
          </a:xfrm>
          <a:prstGeom prst="roundRect">
            <a:avLst>
              <a:gd name="adj" fmla="val 6422"/>
            </a:avLst>
          </a:prstGeom>
          <a:solidFill>
            <a:srgbClr val="BCFCD4"/>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i="1" dirty="0">
                <a:solidFill>
                  <a:srgbClr val="FF0000"/>
                </a:solidFill>
                <a:latin typeface="Cambria" panose="02040503050406030204" pitchFamily="18" charset="0"/>
                <a:ea typeface="Cambria" panose="02040503050406030204" pitchFamily="18" charset="0"/>
              </a:rPr>
              <a:t>Từ xa xưa, người ta thường sử dụng cái gì để xác </a:t>
            </a:r>
            <a:r>
              <a:rPr lang="vi-VN" sz="2400" i="1" dirty="0" smtClean="0">
                <a:solidFill>
                  <a:srgbClr val="FF0000"/>
                </a:solidFill>
                <a:latin typeface="Cambria" panose="02040503050406030204" pitchFamily="18" charset="0"/>
                <a:ea typeface="Cambria" panose="02040503050406030204" pitchFamily="18" charset="0"/>
              </a:rPr>
              <a:t>định</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phương</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hướng</a:t>
            </a:r>
            <a:r>
              <a:rPr lang="vi-VN" sz="2400" i="1"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381000" y="1143000"/>
            <a:ext cx="3503365" cy="3658805"/>
          </a:xfrm>
          <a:prstGeom prst="rect">
            <a:avLst/>
          </a:prstGeom>
        </p:spPr>
      </p:pic>
      <p:sp>
        <p:nvSpPr>
          <p:cNvPr id="22" name="Rectangle 21"/>
          <p:cNvSpPr/>
          <p:nvPr/>
        </p:nvSpPr>
        <p:spPr>
          <a:xfrm>
            <a:off x="4173992" y="1676400"/>
            <a:ext cx="4474760" cy="1107996"/>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Từ </a:t>
            </a:r>
            <a:r>
              <a:rPr lang="vi-VN" sz="2200" dirty="0">
                <a:latin typeface="Cambria" panose="02040503050406030204" pitchFamily="18" charset="0"/>
                <a:ea typeface="Cambria" panose="02040503050406030204" pitchFamily="18" charset="0"/>
              </a:rPr>
              <a:t>xa xưa, người ta thường sử dụng </a:t>
            </a:r>
            <a:r>
              <a:rPr lang="en-US" sz="2200" dirty="0" smtClean="0">
                <a:latin typeface="Cambria" panose="02040503050406030204" pitchFamily="18" charset="0"/>
                <a:ea typeface="Cambria" panose="02040503050406030204" pitchFamily="18" charset="0"/>
              </a:rPr>
              <a:t>la </a:t>
            </a:r>
            <a:r>
              <a:rPr lang="en-US" sz="2200" dirty="0" err="1" smtClean="0">
                <a:latin typeface="Cambria" panose="02040503050406030204" pitchFamily="18" charset="0"/>
                <a:ea typeface="Cambria" panose="02040503050406030204" pitchFamily="18" charset="0"/>
              </a:rPr>
              <a:t>bàn</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để </a:t>
            </a:r>
            <a:r>
              <a:rPr lang="vi-VN" sz="2200" dirty="0">
                <a:latin typeface="Cambria" panose="02040503050406030204" pitchFamily="18" charset="0"/>
                <a:ea typeface="Cambria" panose="02040503050406030204" pitchFamily="18" charset="0"/>
              </a:rPr>
              <a:t>xác định </a:t>
            </a:r>
            <a:r>
              <a:rPr lang="vi-VN" sz="2200" dirty="0" smtClean="0">
                <a:latin typeface="Cambria" panose="02040503050406030204" pitchFamily="18" charset="0"/>
                <a:ea typeface="Cambria" panose="02040503050406030204" pitchFamily="18" charset="0"/>
              </a:rPr>
              <a:t>phương hướng</a:t>
            </a:r>
            <a:r>
              <a:rPr lang="en-US"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pic>
        <p:nvPicPr>
          <p:cNvPr id="23" name="Picture 2" descr="Đôi điều chưa biết về la bà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2972402"/>
            <a:ext cx="4029073" cy="3223259"/>
          </a:xfrm>
          <a:prstGeom prst="rect">
            <a:avLst/>
          </a:prstGeom>
          <a:solidFill>
            <a:srgbClr val="00FF00"/>
          </a:solidFill>
          <a:ln>
            <a:solidFill>
              <a:srgbClr val="00FF00"/>
            </a:solidFill>
          </a:ln>
          <a:extLst/>
        </p:spPr>
      </p:pic>
    </p:spTree>
    <p:extLst>
      <p:ext uri="{BB962C8B-B14F-4D97-AF65-F5344CB8AC3E}">
        <p14:creationId xmlns:p14="http://schemas.microsoft.com/office/powerpoint/2010/main" val="2313854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itle 1"/>
          <p:cNvSpPr txBox="1">
            <a:spLocks/>
          </p:cNvSpPr>
          <p:nvPr/>
        </p:nvSpPr>
        <p:spPr>
          <a:xfrm>
            <a:off x="69337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HƯỚNG </a:t>
            </a:r>
            <a:endParaRPr lang="en-US" sz="2400" b="1" dirty="0" smtClean="0">
              <a:solidFill>
                <a:srgbClr val="FF0000"/>
              </a:solidFill>
              <a:effectLst>
                <a:outerShdw blurRad="38100" dist="38100" dir="2700000" algn="tl">
                  <a:srgbClr val="000000">
                    <a:alpha val="43137"/>
                  </a:srgbClr>
                </a:outerShdw>
              </a:effectLst>
              <a:latin typeface="Cambria" pitchFamily="18" charset="0"/>
            </a:endParaRPr>
          </a:p>
          <a:p>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XÁC ĐỊNH PHƯƠNG HƯỚNG DỰA VÀO VIỆC DÙNG LA BÀN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XÁC ĐỊNH PHƯƠNG HƯỚNG DỰA VÀO QUAN SÁT HIỆN TƯỢNG TỰ NHIÊN</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304800" y="1301453"/>
            <a:ext cx="6831011" cy="369332"/>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 </a:t>
            </a:r>
            <a:r>
              <a:rPr lang="vi-VN" b="1" dirty="0" smtClean="0">
                <a:solidFill>
                  <a:srgbClr val="0D30DD"/>
                </a:solidFill>
                <a:effectLst>
                  <a:outerShdw blurRad="38100" dist="38100" dir="2700000" algn="tl">
                    <a:srgbClr val="000000">
                      <a:alpha val="43137"/>
                    </a:srgbClr>
                  </a:outerShdw>
                </a:effectLst>
                <a:latin typeface="Cambria" pitchFamily="18" charset="0"/>
              </a:rPr>
              <a:t>XÁC </a:t>
            </a:r>
            <a:r>
              <a:rPr lang="vi-VN" b="1" dirty="0">
                <a:solidFill>
                  <a:srgbClr val="0D30DD"/>
                </a:solidFill>
                <a:effectLst>
                  <a:outerShdw blurRad="38100" dist="38100" dir="2700000" algn="tl">
                    <a:srgbClr val="000000">
                      <a:alpha val="43137"/>
                    </a:srgbClr>
                  </a:outerShdw>
                </a:effectLst>
                <a:latin typeface="Cambria" pitchFamily="18" charset="0"/>
              </a:rPr>
              <a:t>ĐỊNH PHƯƠNG HƯỚNG DỰA VÀO VIỆC DÙNG LA BÀN</a:t>
            </a:r>
            <a:endParaRPr lang="en-US" b="1" dirty="0">
              <a:solidFill>
                <a:srgbClr val="0D30DD"/>
              </a:solidFill>
              <a:effectLst>
                <a:outerShdw blurRad="38100" dist="38100" dir="2700000" algn="tl">
                  <a:srgbClr val="000000">
                    <a:alpha val="43137"/>
                  </a:srgbClr>
                </a:outerShdw>
              </a:effectLst>
              <a:latin typeface="Cambria" pitchFamily="18" charset="0"/>
            </a:endParaRPr>
          </a:p>
        </p:txBody>
      </p:sp>
      <p:pic>
        <p:nvPicPr>
          <p:cNvPr id="4" name="Picture 3"/>
          <p:cNvPicPr>
            <a:picLocks noChangeAspect="1"/>
          </p:cNvPicPr>
          <p:nvPr/>
        </p:nvPicPr>
        <p:blipFill>
          <a:blip r:embed="rId2"/>
          <a:stretch>
            <a:fillRect/>
          </a:stretch>
        </p:blipFill>
        <p:spPr>
          <a:xfrm>
            <a:off x="6407371" y="1590982"/>
            <a:ext cx="2292468" cy="2870348"/>
          </a:xfrm>
          <a:prstGeom prst="rect">
            <a:avLst/>
          </a:prstGeom>
        </p:spPr>
      </p:pic>
      <p:sp>
        <p:nvSpPr>
          <p:cNvPr id="10" name="Cloud Callout 9"/>
          <p:cNvSpPr/>
          <p:nvPr/>
        </p:nvSpPr>
        <p:spPr>
          <a:xfrm>
            <a:off x="4953000" y="4834601"/>
            <a:ext cx="3875966" cy="2285999"/>
          </a:xfrm>
          <a:prstGeom prst="cloudCallout">
            <a:avLst>
              <a:gd name="adj1" fmla="val -64977"/>
              <a:gd name="adj2" fmla="val -547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rgbClr val="FF0000"/>
                </a:solidFill>
                <a:latin typeface="Cambria" panose="02040503050406030204" pitchFamily="18" charset="0"/>
                <a:ea typeface="Cambria" panose="02040503050406030204" pitchFamily="18" charset="0"/>
              </a:rPr>
              <a:t>Quan</a:t>
            </a:r>
            <a:r>
              <a:rPr lang="en-US" sz="2100" dirty="0">
                <a:solidFill>
                  <a:srgbClr val="FF0000"/>
                </a:solidFill>
                <a:latin typeface="Cambria" panose="02040503050406030204" pitchFamily="18" charset="0"/>
                <a:ea typeface="Cambria" panose="02040503050406030204" pitchFamily="18" charset="0"/>
              </a:rPr>
              <a:t> </a:t>
            </a:r>
            <a:r>
              <a:rPr lang="en-US" sz="2100" dirty="0" err="1">
                <a:solidFill>
                  <a:srgbClr val="FF0000"/>
                </a:solidFill>
                <a:latin typeface="Cambria" panose="02040503050406030204" pitchFamily="18" charset="0"/>
                <a:ea typeface="Cambria" panose="02040503050406030204" pitchFamily="18" charset="0"/>
              </a:rPr>
              <a:t>sát</a:t>
            </a:r>
            <a:r>
              <a:rPr lang="en-US" sz="2100" dirty="0">
                <a:solidFill>
                  <a:srgbClr val="FF0000"/>
                </a:solidFill>
                <a:latin typeface="Cambria" panose="02040503050406030204" pitchFamily="18" charset="0"/>
                <a:ea typeface="Cambria" panose="02040503050406030204" pitchFamily="18" charset="0"/>
              </a:rPr>
              <a:t> </a:t>
            </a:r>
            <a:r>
              <a:rPr lang="en-US" sz="2100" dirty="0" err="1">
                <a:solidFill>
                  <a:srgbClr val="FF0000"/>
                </a:solidFill>
                <a:latin typeface="Cambria" panose="02040503050406030204" pitchFamily="18" charset="0"/>
                <a:ea typeface="Cambria" panose="02040503050406030204" pitchFamily="18" charset="0"/>
              </a:rPr>
              <a:t>hình</a:t>
            </a:r>
            <a:r>
              <a:rPr lang="en-US" sz="2100" dirty="0">
                <a:solidFill>
                  <a:srgbClr val="FF0000"/>
                </a:solidFill>
                <a:latin typeface="Cambria" panose="02040503050406030204" pitchFamily="18" charset="0"/>
                <a:ea typeface="Cambria" panose="02040503050406030204" pitchFamily="18" charset="0"/>
              </a:rPr>
              <a:t> 8.1 </a:t>
            </a:r>
            <a:r>
              <a:rPr lang="en-US" sz="2100" dirty="0" err="1">
                <a:solidFill>
                  <a:srgbClr val="FF0000"/>
                </a:solidFill>
                <a:latin typeface="Cambria" panose="02040503050406030204" pitchFamily="18" charset="0"/>
                <a:ea typeface="Cambria" panose="02040503050406030204" pitchFamily="18" charset="0"/>
              </a:rPr>
              <a:t>và</a:t>
            </a:r>
            <a:r>
              <a:rPr lang="en-US" sz="2100" dirty="0">
                <a:solidFill>
                  <a:srgbClr val="FF0000"/>
                </a:solidFill>
                <a:latin typeface="Cambria" panose="02040503050406030204" pitchFamily="18" charset="0"/>
                <a:ea typeface="Cambria" panose="02040503050406030204" pitchFamily="18" charset="0"/>
              </a:rPr>
              <a:t> </a:t>
            </a:r>
            <a:r>
              <a:rPr lang="en-US" sz="2100" dirty="0" err="1">
                <a:solidFill>
                  <a:srgbClr val="FF0000"/>
                </a:solidFill>
                <a:latin typeface="Cambria" panose="02040503050406030204" pitchFamily="18" charset="0"/>
                <a:ea typeface="Cambria" panose="02040503050406030204" pitchFamily="18" charset="0"/>
              </a:rPr>
              <a:t>thông</a:t>
            </a:r>
            <a:r>
              <a:rPr lang="en-US" sz="2100" dirty="0">
                <a:solidFill>
                  <a:srgbClr val="FF0000"/>
                </a:solidFill>
                <a:latin typeface="Cambria" panose="02040503050406030204" pitchFamily="18" charset="0"/>
                <a:ea typeface="Cambria" panose="02040503050406030204" pitchFamily="18" charset="0"/>
              </a:rPr>
              <a:t> tin </a:t>
            </a:r>
            <a:r>
              <a:rPr lang="en-US" sz="2100" dirty="0" err="1">
                <a:solidFill>
                  <a:srgbClr val="FF0000"/>
                </a:solidFill>
                <a:latin typeface="Cambria" panose="02040503050406030204" pitchFamily="18" charset="0"/>
                <a:ea typeface="Cambria" panose="02040503050406030204" pitchFamily="18" charset="0"/>
              </a:rPr>
              <a:t>trong</a:t>
            </a:r>
            <a:r>
              <a:rPr lang="en-US" sz="2100" dirty="0">
                <a:solidFill>
                  <a:srgbClr val="FF0000"/>
                </a:solidFill>
                <a:latin typeface="Cambria" panose="02040503050406030204" pitchFamily="18" charset="0"/>
                <a:ea typeface="Cambria" panose="02040503050406030204" pitchFamily="18" charset="0"/>
              </a:rPr>
              <a:t> </a:t>
            </a:r>
            <a:r>
              <a:rPr lang="en-US" sz="2100" dirty="0" err="1">
                <a:solidFill>
                  <a:srgbClr val="FF0000"/>
                </a:solidFill>
                <a:latin typeface="Cambria" panose="02040503050406030204" pitchFamily="18" charset="0"/>
                <a:ea typeface="Cambria" panose="02040503050406030204" pitchFamily="18" charset="0"/>
              </a:rPr>
              <a:t>bài</a:t>
            </a:r>
            <a:r>
              <a:rPr lang="en-US" sz="2100" dirty="0">
                <a:solidFill>
                  <a:srgbClr val="FF0000"/>
                </a:solidFill>
                <a:latin typeface="Cambria" panose="02040503050406030204" pitchFamily="18" charset="0"/>
                <a:ea typeface="Cambria" panose="02040503050406030204" pitchFamily="18" charset="0"/>
              </a:rPr>
              <a:t>, </a:t>
            </a:r>
            <a:r>
              <a:rPr lang="en-US" sz="2100" dirty="0" err="1">
                <a:solidFill>
                  <a:srgbClr val="FF0000"/>
                </a:solidFill>
                <a:latin typeface="Cambria" panose="02040503050406030204" pitchFamily="18" charset="0"/>
                <a:ea typeface="Cambria" panose="02040503050406030204" pitchFamily="18" charset="0"/>
              </a:rPr>
              <a:t>hãy</a:t>
            </a:r>
            <a:r>
              <a:rPr lang="en-US" sz="2100" dirty="0">
                <a:solidFill>
                  <a:srgbClr val="FF0000"/>
                </a:solidFill>
                <a:latin typeface="Cambria" panose="02040503050406030204" pitchFamily="18" charset="0"/>
                <a:ea typeface="Cambria" panose="02040503050406030204" pitchFamily="18" charset="0"/>
              </a:rPr>
              <a:t> </a:t>
            </a:r>
            <a:r>
              <a:rPr lang="en-US" sz="2100" dirty="0" err="1">
                <a:solidFill>
                  <a:srgbClr val="FF0000"/>
                </a:solidFill>
                <a:latin typeface="Cambria" panose="02040503050406030204" pitchFamily="18" charset="0"/>
                <a:ea typeface="Cambria" panose="02040503050406030204" pitchFamily="18" charset="0"/>
              </a:rPr>
              <a:t>cho</a:t>
            </a:r>
            <a:r>
              <a:rPr lang="en-US" sz="2100" dirty="0">
                <a:solidFill>
                  <a:srgbClr val="FF0000"/>
                </a:solidFill>
                <a:latin typeface="Cambria" panose="02040503050406030204" pitchFamily="18" charset="0"/>
                <a:ea typeface="Cambria" panose="02040503050406030204" pitchFamily="18" charset="0"/>
              </a:rPr>
              <a:t> </a:t>
            </a:r>
            <a:r>
              <a:rPr lang="en-US" sz="2100" dirty="0" err="1">
                <a:solidFill>
                  <a:srgbClr val="FF0000"/>
                </a:solidFill>
                <a:latin typeface="Cambria" panose="02040503050406030204" pitchFamily="18" charset="0"/>
                <a:ea typeface="Cambria" panose="02040503050406030204" pitchFamily="18" charset="0"/>
              </a:rPr>
              <a:t>biết</a:t>
            </a:r>
            <a:r>
              <a:rPr lang="en-US" sz="2100" dirty="0">
                <a:solidFill>
                  <a:srgbClr val="FF0000"/>
                </a:solidFill>
                <a:latin typeface="Cambria" panose="02040503050406030204" pitchFamily="18" charset="0"/>
                <a:ea typeface="Cambria" panose="02040503050406030204" pitchFamily="18" charset="0"/>
              </a:rPr>
              <a:t> la </a:t>
            </a:r>
            <a:r>
              <a:rPr lang="en-US" sz="2100" dirty="0" err="1">
                <a:solidFill>
                  <a:srgbClr val="FF0000"/>
                </a:solidFill>
                <a:latin typeface="Cambria" panose="02040503050406030204" pitchFamily="18" charset="0"/>
                <a:ea typeface="Cambria" panose="02040503050406030204" pitchFamily="18" charset="0"/>
              </a:rPr>
              <a:t>bàn</a:t>
            </a:r>
            <a:r>
              <a:rPr lang="en-US" sz="2100" dirty="0">
                <a:solidFill>
                  <a:srgbClr val="FF0000"/>
                </a:solidFill>
                <a:latin typeface="Cambria" panose="02040503050406030204" pitchFamily="18" charset="0"/>
                <a:ea typeface="Cambria" panose="02040503050406030204" pitchFamily="18" charset="0"/>
              </a:rPr>
              <a:t> </a:t>
            </a:r>
            <a:r>
              <a:rPr lang="en-US" sz="2100" dirty="0" err="1">
                <a:solidFill>
                  <a:srgbClr val="FF0000"/>
                </a:solidFill>
                <a:latin typeface="Cambria" panose="02040503050406030204" pitchFamily="18" charset="0"/>
                <a:ea typeface="Cambria" panose="02040503050406030204" pitchFamily="18" charset="0"/>
              </a:rPr>
              <a:t>là</a:t>
            </a:r>
            <a:r>
              <a:rPr lang="en-US" sz="2100" dirty="0">
                <a:solidFill>
                  <a:srgbClr val="FF0000"/>
                </a:solidFill>
                <a:latin typeface="Cambria" panose="02040503050406030204" pitchFamily="18" charset="0"/>
                <a:ea typeface="Cambria" panose="02040503050406030204" pitchFamily="18" charset="0"/>
              </a:rPr>
              <a:t> </a:t>
            </a:r>
            <a:r>
              <a:rPr lang="en-US" sz="2100" dirty="0" err="1">
                <a:solidFill>
                  <a:srgbClr val="FF0000"/>
                </a:solidFill>
                <a:latin typeface="Cambria" panose="02040503050406030204" pitchFamily="18" charset="0"/>
                <a:ea typeface="Cambria" panose="02040503050406030204" pitchFamily="18" charset="0"/>
              </a:rPr>
              <a:t>gì</a:t>
            </a:r>
            <a:r>
              <a:rPr lang="en-US" sz="2100" dirty="0">
                <a:solidFill>
                  <a:srgbClr val="FF0000"/>
                </a:solidFill>
                <a:latin typeface="Cambria" panose="02040503050406030204" pitchFamily="18" charset="0"/>
                <a:ea typeface="Cambria" panose="02040503050406030204" pitchFamily="18" charset="0"/>
              </a:rPr>
              <a:t>? </a:t>
            </a:r>
          </a:p>
        </p:txBody>
      </p:sp>
      <p:sp>
        <p:nvSpPr>
          <p:cNvPr id="5" name="Rectangle 4"/>
          <p:cNvSpPr/>
          <p:nvPr/>
        </p:nvSpPr>
        <p:spPr>
          <a:xfrm>
            <a:off x="304800" y="1854037"/>
            <a:ext cx="5334000" cy="830997"/>
          </a:xfrm>
          <a:prstGeom prst="rect">
            <a:avLst/>
          </a:prstGeom>
          <a:solidFill>
            <a:schemeClr val="bg1"/>
          </a:solidFill>
        </p:spPr>
        <p:txBody>
          <a:bodyPr wrap="square">
            <a:spAutoFit/>
          </a:bodyPr>
          <a:lstStyle/>
          <a:p>
            <a:r>
              <a:rPr lang="en-US" sz="2400" dirty="0" smtClean="0">
                <a:latin typeface="+mj-lt"/>
              </a:rPr>
              <a:t>	</a:t>
            </a:r>
            <a:r>
              <a:rPr lang="vi-VN" sz="2400" dirty="0" smtClean="0">
                <a:latin typeface="+mj-lt"/>
              </a:rPr>
              <a:t>La </a:t>
            </a:r>
            <a:r>
              <a:rPr lang="vi-VN" sz="2400" dirty="0">
                <a:latin typeface="+mj-lt"/>
              </a:rPr>
              <a:t>bàn là phương tiện dùng để xác định phương hướng trong không gian. </a:t>
            </a:r>
          </a:p>
        </p:txBody>
      </p:sp>
      <p:sp>
        <p:nvSpPr>
          <p:cNvPr id="6" name="Rectangle 5"/>
          <p:cNvSpPr/>
          <p:nvPr/>
        </p:nvSpPr>
        <p:spPr>
          <a:xfrm>
            <a:off x="228600" y="2986051"/>
            <a:ext cx="5410200" cy="2616101"/>
          </a:xfrm>
          <a:prstGeom prst="rect">
            <a:avLst/>
          </a:prstGeom>
          <a:solidFill>
            <a:schemeClr val="accent6">
              <a:lumMod val="20000"/>
              <a:lumOff val="80000"/>
            </a:schemeClr>
          </a:solidFill>
        </p:spPr>
        <p:txBody>
          <a:bodyPr wrap="square">
            <a:spAutoFit/>
          </a:bodyPr>
          <a:lstStyle/>
          <a:p>
            <a:r>
              <a:rPr lang="vi-VN" sz="2000" dirty="0" smtClean="0">
                <a:latin typeface="+mj-lt"/>
              </a:rPr>
              <a:t>Một </a:t>
            </a:r>
            <a:r>
              <a:rPr lang="vi-VN" sz="2000" dirty="0">
                <a:latin typeface="+mj-lt"/>
              </a:rPr>
              <a:t>chiếc la bàn thông thường </a:t>
            </a:r>
            <a:r>
              <a:rPr lang="vi-VN" sz="2000" dirty="0" smtClean="0">
                <a:latin typeface="+mj-lt"/>
              </a:rPr>
              <a:t>g</a:t>
            </a:r>
            <a:r>
              <a:rPr lang="en-US" sz="2000" dirty="0" smtClean="0">
                <a:latin typeface="+mj-lt"/>
              </a:rPr>
              <a:t>ồ</a:t>
            </a:r>
            <a:r>
              <a:rPr lang="vi-VN" sz="2000" dirty="0" smtClean="0">
                <a:latin typeface="+mj-lt"/>
              </a:rPr>
              <a:t>m </a:t>
            </a:r>
            <a:r>
              <a:rPr lang="vi-VN" sz="2000" dirty="0">
                <a:latin typeface="+mj-lt"/>
              </a:rPr>
              <a:t>các bộ phận chính như: kim nam châm chỉ hướng, vòng chia độ, tay câm,... Kim nam châm có một đầu được sơn đỏ </a:t>
            </a:r>
            <a:r>
              <a:rPr lang="vi-VN" sz="2000" dirty="0" smtClean="0">
                <a:latin typeface="+mj-lt"/>
              </a:rPr>
              <a:t>để</a:t>
            </a:r>
            <a:r>
              <a:rPr lang="en-US" sz="2000" dirty="0" smtClean="0">
                <a:latin typeface="+mj-lt"/>
              </a:rPr>
              <a:t> </a:t>
            </a:r>
            <a:r>
              <a:rPr lang="vi-VN" sz="2000" dirty="0" smtClean="0">
                <a:latin typeface="+mj-lt"/>
              </a:rPr>
              <a:t>chỉ </a:t>
            </a:r>
            <a:r>
              <a:rPr lang="vi-VN" sz="2000" dirty="0">
                <a:latin typeface="+mj-lt"/>
              </a:rPr>
              <a:t>hướng bắc (N), đâu còn lại được sơn trắng hoặc xanh để chỉ hướng nam (S). Các hướng còn lại gồm: đông (E), tây (140, đông bắc (NE), tâybắc (NW), đông nam (SE), tây nam (SW). </a:t>
            </a:r>
            <a:endParaRPr lang="en-US" sz="2000" dirty="0">
              <a:latin typeface="+mj-lt"/>
            </a:endParaRPr>
          </a:p>
          <a:p>
            <a:r>
              <a:rPr lang="vi-VN" sz="2400" dirty="0" smtClean="0">
                <a:latin typeface="+mj-lt"/>
              </a:rPr>
              <a:t>.</a:t>
            </a:r>
            <a:endParaRPr lang="vi-VN" sz="2400" dirty="0">
              <a:latin typeface="+mj-lt"/>
            </a:endParaRPr>
          </a:p>
        </p:txBody>
      </p:sp>
      <p:sp>
        <p:nvSpPr>
          <p:cNvPr id="14" name="Oval 13">
            <a:extLst>
              <a:ext uri="{FF2B5EF4-FFF2-40B4-BE49-F238E27FC236}">
                <a16:creationId xmlns="" xmlns:a16="http://schemas.microsoft.com/office/drawing/2014/main" id="{BDC22644-CAFB-4E4A-96B7-CA9D0F764B11}"/>
              </a:ext>
            </a:extLst>
          </p:cNvPr>
          <p:cNvSpPr/>
          <p:nvPr/>
        </p:nvSpPr>
        <p:spPr>
          <a:xfrm>
            <a:off x="7103193" y="2979313"/>
            <a:ext cx="845747" cy="3168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BDC22644-CAFB-4E4A-96B7-CA9D0F764B11}"/>
              </a:ext>
            </a:extLst>
          </p:cNvPr>
          <p:cNvSpPr/>
          <p:nvPr/>
        </p:nvSpPr>
        <p:spPr>
          <a:xfrm>
            <a:off x="7158270" y="1968863"/>
            <a:ext cx="790670" cy="3606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221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5" grpId="0" animBg="1"/>
      <p:bldP spid="6"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304800" y="1301453"/>
            <a:ext cx="6831011" cy="369332"/>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 </a:t>
            </a:r>
            <a:r>
              <a:rPr lang="vi-VN" b="1" dirty="0" smtClean="0">
                <a:solidFill>
                  <a:srgbClr val="0D30DD"/>
                </a:solidFill>
                <a:effectLst>
                  <a:outerShdw blurRad="38100" dist="38100" dir="2700000" algn="tl">
                    <a:srgbClr val="000000">
                      <a:alpha val="43137"/>
                    </a:srgbClr>
                  </a:outerShdw>
                </a:effectLst>
                <a:latin typeface="Cambria" pitchFamily="18" charset="0"/>
              </a:rPr>
              <a:t>XÁC </a:t>
            </a:r>
            <a:r>
              <a:rPr lang="vi-VN" b="1" dirty="0">
                <a:solidFill>
                  <a:srgbClr val="0D30DD"/>
                </a:solidFill>
                <a:effectLst>
                  <a:outerShdw blurRad="38100" dist="38100" dir="2700000" algn="tl">
                    <a:srgbClr val="000000">
                      <a:alpha val="43137"/>
                    </a:srgbClr>
                  </a:outerShdw>
                </a:effectLst>
                <a:latin typeface="Cambria" pitchFamily="18" charset="0"/>
              </a:rPr>
              <a:t>ĐỊNH PHƯƠNG HƯỚNG DỰA VÀO VIỆC DÙNG LA BÀN</a:t>
            </a:r>
            <a:endParaRPr lang="en-US" b="1" dirty="0">
              <a:solidFill>
                <a:srgbClr val="0D30DD"/>
              </a:solidFill>
              <a:effectLst>
                <a:outerShdw blurRad="38100" dist="38100" dir="2700000" algn="tl">
                  <a:srgbClr val="000000">
                    <a:alpha val="43137"/>
                  </a:srgbClr>
                </a:outerShdw>
              </a:effectLst>
              <a:latin typeface="Cambria" pitchFamily="18" charset="0"/>
            </a:endParaRPr>
          </a:p>
        </p:txBody>
      </p:sp>
      <p:pic>
        <p:nvPicPr>
          <p:cNvPr id="4" name="Picture 3"/>
          <p:cNvPicPr>
            <a:picLocks noChangeAspect="1"/>
          </p:cNvPicPr>
          <p:nvPr/>
        </p:nvPicPr>
        <p:blipFill>
          <a:blip r:embed="rId2"/>
          <a:stretch>
            <a:fillRect/>
          </a:stretch>
        </p:blipFill>
        <p:spPr>
          <a:xfrm>
            <a:off x="6400800" y="1632853"/>
            <a:ext cx="2292468" cy="2870348"/>
          </a:xfrm>
          <a:prstGeom prst="rect">
            <a:avLst/>
          </a:prstGeom>
        </p:spPr>
      </p:pic>
      <p:sp>
        <p:nvSpPr>
          <p:cNvPr id="5" name="Rectangle 4"/>
          <p:cNvSpPr/>
          <p:nvPr/>
        </p:nvSpPr>
        <p:spPr>
          <a:xfrm>
            <a:off x="304800" y="1854037"/>
            <a:ext cx="5334000" cy="830997"/>
          </a:xfrm>
          <a:prstGeom prst="rect">
            <a:avLst/>
          </a:prstGeom>
          <a:solidFill>
            <a:schemeClr val="bg1"/>
          </a:solidFill>
        </p:spPr>
        <p:txBody>
          <a:bodyPr wrap="square">
            <a:spAutoFit/>
          </a:bodyPr>
          <a:lstStyle/>
          <a:p>
            <a:r>
              <a:rPr lang="en-US" sz="2400" dirty="0" smtClean="0">
                <a:latin typeface="+mj-lt"/>
              </a:rPr>
              <a:t>	</a:t>
            </a:r>
            <a:r>
              <a:rPr lang="vi-VN" sz="2400" dirty="0" smtClean="0">
                <a:latin typeface="+mj-lt"/>
              </a:rPr>
              <a:t>La </a:t>
            </a:r>
            <a:r>
              <a:rPr lang="vi-VN" sz="2400" dirty="0">
                <a:latin typeface="+mj-lt"/>
              </a:rPr>
              <a:t>bàn là phương tiện dùng để xác định phương hướng trong không gian. </a:t>
            </a:r>
          </a:p>
        </p:txBody>
      </p:sp>
      <p:sp>
        <p:nvSpPr>
          <p:cNvPr id="6" name="Rectangle 5"/>
          <p:cNvSpPr/>
          <p:nvPr/>
        </p:nvSpPr>
        <p:spPr>
          <a:xfrm>
            <a:off x="228600" y="2986051"/>
            <a:ext cx="5410200" cy="2677656"/>
          </a:xfrm>
          <a:prstGeom prst="rect">
            <a:avLst/>
          </a:prstGeom>
          <a:solidFill>
            <a:schemeClr val="accent6">
              <a:lumMod val="20000"/>
              <a:lumOff val="80000"/>
            </a:schemeClr>
          </a:solidFill>
        </p:spPr>
        <p:txBody>
          <a:bodyPr wrap="square">
            <a:spAutoFit/>
          </a:bodyPr>
          <a:lstStyle/>
          <a:p>
            <a:r>
              <a:rPr lang="vi-VN" sz="2400" dirty="0">
                <a:latin typeface="+mj-lt"/>
              </a:rPr>
              <a:t>- Để xác định chính xác phương hướng, chúng ta cần đứng thẳng, đặt la bàn cân đối, sau đó xoay la bàn sao cho kim nam châm có đầu sơn đỏ chỉ hướng chính bắc (0 độ). </a:t>
            </a:r>
          </a:p>
          <a:p>
            <a:r>
              <a:rPr lang="vi-VN" sz="2400" dirty="0">
                <a:latin typeface="+mj-lt"/>
              </a:rPr>
              <a:t>- Từ đó tiến hành xác định các hướng cần tìm bằng cách từ từ xoay người và la bàn.</a:t>
            </a:r>
          </a:p>
        </p:txBody>
      </p:sp>
    </p:spTree>
    <p:extLst>
      <p:ext uri="{BB962C8B-B14F-4D97-AF65-F5344CB8AC3E}">
        <p14:creationId xmlns:p14="http://schemas.microsoft.com/office/powerpoint/2010/main" val="2176309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304800" y="1301453"/>
            <a:ext cx="6831011" cy="369332"/>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 </a:t>
            </a:r>
            <a:r>
              <a:rPr lang="vi-VN" b="1" dirty="0" smtClean="0">
                <a:solidFill>
                  <a:srgbClr val="0D30DD"/>
                </a:solidFill>
                <a:effectLst>
                  <a:outerShdw blurRad="38100" dist="38100" dir="2700000" algn="tl">
                    <a:srgbClr val="000000">
                      <a:alpha val="43137"/>
                    </a:srgbClr>
                  </a:outerShdw>
                </a:effectLst>
                <a:latin typeface="Cambria" pitchFamily="18" charset="0"/>
              </a:rPr>
              <a:t>XÁC </a:t>
            </a:r>
            <a:r>
              <a:rPr lang="vi-VN" b="1" dirty="0">
                <a:solidFill>
                  <a:srgbClr val="0D30DD"/>
                </a:solidFill>
                <a:effectLst>
                  <a:outerShdw blurRad="38100" dist="38100" dir="2700000" algn="tl">
                    <a:srgbClr val="000000">
                      <a:alpha val="43137"/>
                    </a:srgbClr>
                  </a:outerShdw>
                </a:effectLst>
                <a:latin typeface="Cambria" pitchFamily="18" charset="0"/>
              </a:rPr>
              <a:t>ĐỊNH PHƯƠNG HƯỚNG DỰA VÀO VIỆC DÙNG LA BÀN</a:t>
            </a:r>
            <a:endParaRPr lang="en-US" b="1" dirty="0">
              <a:solidFill>
                <a:srgbClr val="0D30DD"/>
              </a:solidFill>
              <a:effectLst>
                <a:outerShdw blurRad="38100" dist="38100" dir="2700000" algn="tl">
                  <a:srgbClr val="000000">
                    <a:alpha val="43137"/>
                  </a:srgbClr>
                </a:outerShdw>
              </a:effectLst>
              <a:latin typeface="Cambria" pitchFamily="18" charset="0"/>
            </a:endParaRPr>
          </a:p>
        </p:txBody>
      </p:sp>
      <p:pic>
        <p:nvPicPr>
          <p:cNvPr id="7" name="Picture 6"/>
          <p:cNvPicPr>
            <a:picLocks noChangeAspect="1"/>
          </p:cNvPicPr>
          <p:nvPr/>
        </p:nvPicPr>
        <p:blipFill>
          <a:blip r:embed="rId2"/>
          <a:stretch>
            <a:fillRect/>
          </a:stretch>
        </p:blipFill>
        <p:spPr>
          <a:xfrm>
            <a:off x="6400800" y="1670785"/>
            <a:ext cx="2571882" cy="3626036"/>
          </a:xfrm>
          <a:prstGeom prst="rect">
            <a:avLst/>
          </a:prstGeom>
        </p:spPr>
      </p:pic>
      <p:sp>
        <p:nvSpPr>
          <p:cNvPr id="2" name="Rectangle 1"/>
          <p:cNvSpPr/>
          <p:nvPr/>
        </p:nvSpPr>
        <p:spPr>
          <a:xfrm>
            <a:off x="0" y="1731930"/>
            <a:ext cx="6248400" cy="3416320"/>
          </a:xfrm>
          <a:prstGeom prst="rect">
            <a:avLst/>
          </a:prstGeom>
          <a:solidFill>
            <a:schemeClr val="accent6">
              <a:lumMod val="20000"/>
              <a:lumOff val="80000"/>
            </a:schemeClr>
          </a:solidFill>
        </p:spPr>
        <p:txBody>
          <a:bodyPr wrap="square">
            <a:spAutoFit/>
          </a:bodyPr>
          <a:lstStyle/>
          <a:p>
            <a:pPr algn="just"/>
            <a:r>
              <a:rPr lang="en-US" sz="2400" dirty="0" smtClean="0">
                <a:latin typeface="+mj-lt"/>
              </a:rPr>
              <a:t>	</a:t>
            </a:r>
            <a:r>
              <a:rPr lang="vi-VN" sz="2400" dirty="0" smtClean="0">
                <a:latin typeface="+mj-lt"/>
              </a:rPr>
              <a:t>Việc </a:t>
            </a:r>
            <a:r>
              <a:rPr lang="vi-VN" sz="2400" dirty="0">
                <a:latin typeface="+mj-lt"/>
              </a:rPr>
              <a:t>sử dụng la bàn trên điện thoại thông</a:t>
            </a:r>
          </a:p>
          <a:p>
            <a:pPr algn="just"/>
            <a:r>
              <a:rPr lang="vi-VN" sz="2400" dirty="0">
                <a:latin typeface="+mj-lt"/>
              </a:rPr>
              <a:t>minh đơn giản và tiện dụng hơn so với la bàn</a:t>
            </a:r>
          </a:p>
          <a:p>
            <a:pPr algn="just"/>
            <a:r>
              <a:rPr lang="vi-VN" sz="2400" dirty="0">
                <a:latin typeface="+mj-lt"/>
              </a:rPr>
              <a:t>thông thường. Màn hình la bàn trên điện thoại</a:t>
            </a:r>
          </a:p>
          <a:p>
            <a:pPr algn="just"/>
            <a:r>
              <a:rPr lang="vi-VN" sz="2400" dirty="0">
                <a:latin typeface="+mj-lt"/>
              </a:rPr>
              <a:t>sẽ hiển thị bốn hướng chính là đông, tây, nam,</a:t>
            </a:r>
          </a:p>
          <a:p>
            <a:pPr algn="just"/>
            <a:r>
              <a:rPr lang="vi-VN" sz="2400" dirty="0">
                <a:latin typeface="+mj-lt"/>
              </a:rPr>
              <a:t>bắc. Để xác định hướng cần tìm, ta mở ứng</a:t>
            </a:r>
          </a:p>
          <a:p>
            <a:pPr algn="just"/>
            <a:r>
              <a:rPr lang="vi-VN" sz="2400" dirty="0">
                <a:latin typeface="+mj-lt"/>
              </a:rPr>
              <a:t>dụng la bàn, đặt điện thoại theo </a:t>
            </a:r>
            <a:r>
              <a:rPr lang="vi-VN" sz="2400" dirty="0" smtClean="0">
                <a:latin typeface="+mj-lt"/>
              </a:rPr>
              <a:t>chi</a:t>
            </a:r>
            <a:r>
              <a:rPr lang="en-US" sz="2400" dirty="0" smtClean="0">
                <a:latin typeface="+mj-lt"/>
              </a:rPr>
              <a:t>ề</a:t>
            </a:r>
            <a:r>
              <a:rPr lang="vi-VN" sz="2400" dirty="0" smtClean="0">
                <a:latin typeface="+mj-lt"/>
              </a:rPr>
              <a:t>u </a:t>
            </a:r>
            <a:r>
              <a:rPr lang="vi-VN" sz="2400" dirty="0">
                <a:latin typeface="+mj-lt"/>
              </a:rPr>
              <a:t>đầu điện</a:t>
            </a:r>
          </a:p>
          <a:p>
            <a:pPr algn="just"/>
            <a:r>
              <a:rPr lang="vi-VN" sz="2400" dirty="0">
                <a:latin typeface="+mj-lt"/>
              </a:rPr>
              <a:t>thoại quay </a:t>
            </a:r>
            <a:r>
              <a:rPr lang="vi-VN" sz="2400" dirty="0" smtClean="0">
                <a:latin typeface="+mj-lt"/>
              </a:rPr>
              <a:t>v</a:t>
            </a:r>
            <a:r>
              <a:rPr lang="en-US" sz="2400" dirty="0" smtClean="0">
                <a:latin typeface="+mj-lt"/>
              </a:rPr>
              <a:t>ề</a:t>
            </a:r>
            <a:r>
              <a:rPr lang="vi-VN" sz="2400" dirty="0" smtClean="0">
                <a:latin typeface="+mj-lt"/>
              </a:rPr>
              <a:t> </a:t>
            </a:r>
            <a:r>
              <a:rPr lang="vi-VN" sz="2400" dirty="0">
                <a:latin typeface="+mj-lt"/>
              </a:rPr>
              <a:t>phía mà mình muốn biết phương</a:t>
            </a:r>
          </a:p>
          <a:p>
            <a:pPr algn="just"/>
            <a:r>
              <a:rPr lang="vi-VN" sz="2400" dirty="0">
                <a:latin typeface="+mj-lt"/>
              </a:rPr>
              <a:t>hướng, sau đó </a:t>
            </a:r>
            <a:r>
              <a:rPr lang="vi-VN" sz="2400" dirty="0" smtClean="0">
                <a:latin typeface="+mj-lt"/>
              </a:rPr>
              <a:t>giữ</a:t>
            </a:r>
            <a:r>
              <a:rPr lang="en-US" sz="2400" dirty="0" smtClean="0">
                <a:latin typeface="+mj-lt"/>
              </a:rPr>
              <a:t> </a:t>
            </a:r>
            <a:r>
              <a:rPr lang="vi-VN" sz="2400" dirty="0" smtClean="0">
                <a:latin typeface="+mj-lt"/>
              </a:rPr>
              <a:t>yên </a:t>
            </a:r>
            <a:r>
              <a:rPr lang="vi-VN" sz="2400" dirty="0">
                <a:latin typeface="+mj-lt"/>
              </a:rPr>
              <a:t>thiết bị. Kết quả trên màn</a:t>
            </a:r>
          </a:p>
          <a:p>
            <a:pPr algn="just"/>
            <a:r>
              <a:rPr lang="vi-VN" sz="2400" dirty="0">
                <a:latin typeface="+mj-lt"/>
              </a:rPr>
              <a:t>hình sẽ hiển thị cho biết đó là hướng nào.</a:t>
            </a:r>
            <a:endParaRPr lang="en-US" sz="2400" dirty="0">
              <a:latin typeface="+mj-lt"/>
            </a:endParaRPr>
          </a:p>
        </p:txBody>
      </p:sp>
    </p:spTree>
    <p:extLst>
      <p:ext uri="{BB962C8B-B14F-4D97-AF65-F5344CB8AC3E}">
        <p14:creationId xmlns:p14="http://schemas.microsoft.com/office/powerpoint/2010/main" val="4153396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304800" y="1301453"/>
            <a:ext cx="6831011" cy="369332"/>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 </a:t>
            </a:r>
            <a:r>
              <a:rPr lang="vi-VN" b="1" dirty="0" smtClean="0">
                <a:solidFill>
                  <a:srgbClr val="0D30DD"/>
                </a:solidFill>
                <a:effectLst>
                  <a:outerShdw blurRad="38100" dist="38100" dir="2700000" algn="tl">
                    <a:srgbClr val="000000">
                      <a:alpha val="43137"/>
                    </a:srgbClr>
                  </a:outerShdw>
                </a:effectLst>
                <a:latin typeface="Cambria" pitchFamily="18" charset="0"/>
              </a:rPr>
              <a:t>XÁC </a:t>
            </a:r>
            <a:r>
              <a:rPr lang="vi-VN" b="1" dirty="0">
                <a:solidFill>
                  <a:srgbClr val="0D30DD"/>
                </a:solidFill>
                <a:effectLst>
                  <a:outerShdw blurRad="38100" dist="38100" dir="2700000" algn="tl">
                    <a:srgbClr val="000000">
                      <a:alpha val="43137"/>
                    </a:srgbClr>
                  </a:outerShdw>
                </a:effectLst>
                <a:latin typeface="Cambria" pitchFamily="18" charset="0"/>
              </a:rPr>
              <a:t>ĐỊNH PHƯƠNG HƯỚNG DỰA VÀO VIỆC DÙNG LA BÀN</a:t>
            </a:r>
            <a:endParaRPr lang="en-US" b="1" dirty="0">
              <a:solidFill>
                <a:srgbClr val="0D30DD"/>
              </a:solidFill>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685800" y="1981200"/>
            <a:ext cx="6248400" cy="3416320"/>
          </a:xfrm>
          <a:prstGeom prst="rect">
            <a:avLst/>
          </a:prstGeom>
          <a:solidFill>
            <a:schemeClr val="bg1"/>
          </a:solidFill>
        </p:spPr>
        <p:txBody>
          <a:bodyPr wrap="square">
            <a:spAutoFit/>
          </a:bodyPr>
          <a:lstStyle/>
          <a:p>
            <a:pPr algn="just"/>
            <a:r>
              <a:rPr lang="en-US" sz="2400" dirty="0" smtClean="0">
                <a:latin typeface="+mj-lt"/>
              </a:rPr>
              <a:t>	</a:t>
            </a:r>
            <a:r>
              <a:rPr lang="vi-VN" sz="2400" dirty="0">
                <a:latin typeface="Cambria" panose="02040503050406030204" pitchFamily="18" charset="0"/>
                <a:ea typeface="Cambria" panose="02040503050406030204" pitchFamily="18" charset="0"/>
              </a:rPr>
              <a:t>La bàn là phương tiện dùng để xác định phương hướng trong không gian. </a:t>
            </a:r>
            <a:endParaRPr lang="en-US" sz="2400" dirty="0">
              <a:latin typeface="Cambria" panose="02040503050406030204" pitchFamily="18" charset="0"/>
              <a:ea typeface="Cambria" panose="02040503050406030204" pitchFamily="18" charset="0"/>
            </a:endParaRP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Để </a:t>
            </a:r>
            <a:r>
              <a:rPr lang="vi-VN" sz="2400" dirty="0">
                <a:latin typeface="Cambria" panose="02040503050406030204" pitchFamily="18" charset="0"/>
                <a:ea typeface="Cambria" panose="02040503050406030204" pitchFamily="18" charset="0"/>
              </a:rPr>
              <a:t>xác định chính xác phương hướng, </a:t>
            </a:r>
            <a:endParaRPr lang="en-US" sz="2400" dirty="0" smtClean="0">
              <a:latin typeface="Cambria" panose="02040503050406030204" pitchFamily="18" charset="0"/>
              <a:ea typeface="Cambria" panose="02040503050406030204" pitchFamily="18" charset="0"/>
            </a:endParaRPr>
          </a:p>
          <a:p>
            <a:pPr marL="342900" indent="-342900" algn="just">
              <a:buFontTx/>
              <a:buChar char="-"/>
            </a:pPr>
            <a:r>
              <a:rPr lang="en-US" sz="2400" dirty="0" smtClean="0">
                <a:latin typeface="Cambria" panose="02040503050406030204" pitchFamily="18" charset="0"/>
                <a:ea typeface="Cambria" panose="02040503050406030204" pitchFamily="18" charset="0"/>
              </a:rPr>
              <a:t>C</a:t>
            </a:r>
            <a:r>
              <a:rPr lang="vi-VN" sz="2400" dirty="0" smtClean="0">
                <a:latin typeface="Cambria" panose="02040503050406030204" pitchFamily="18" charset="0"/>
                <a:ea typeface="Cambria" panose="02040503050406030204" pitchFamily="18" charset="0"/>
              </a:rPr>
              <a:t>húng </a:t>
            </a:r>
            <a:r>
              <a:rPr lang="vi-VN" sz="2400" dirty="0">
                <a:latin typeface="Cambria" panose="02040503050406030204" pitchFamily="18" charset="0"/>
                <a:ea typeface="Cambria" panose="02040503050406030204" pitchFamily="18" charset="0"/>
              </a:rPr>
              <a:t>ta cần đứng thẳng</a:t>
            </a:r>
            <a:r>
              <a:rPr lang="vi-VN" sz="2400" dirty="0" smtClean="0">
                <a:latin typeface="Cambria" panose="02040503050406030204" pitchFamily="18" charset="0"/>
                <a:ea typeface="Cambria" panose="02040503050406030204" pitchFamily="18" charset="0"/>
              </a:rPr>
              <a:t>,</a:t>
            </a:r>
            <a:endParaRPr lang="en-US" sz="2400" dirty="0" smtClean="0">
              <a:latin typeface="Cambria" panose="02040503050406030204" pitchFamily="18" charset="0"/>
              <a:ea typeface="Cambria" panose="02040503050406030204" pitchFamily="18" charset="0"/>
            </a:endParaRPr>
          </a:p>
          <a:p>
            <a:pPr marL="342900" indent="-342900" algn="just">
              <a:buFontTx/>
              <a:buChar char="-"/>
            </a:pPr>
            <a:r>
              <a:rPr lang="en-US" sz="2400" dirty="0">
                <a:latin typeface="Cambria" panose="02040503050406030204" pitchFamily="18" charset="0"/>
                <a:ea typeface="Cambria" panose="02040503050406030204" pitchFamily="18" charset="0"/>
              </a:rPr>
              <a:t>Đ</a:t>
            </a:r>
            <a:r>
              <a:rPr lang="vi-VN" sz="2400" dirty="0" smtClean="0">
                <a:latin typeface="Cambria" panose="02040503050406030204" pitchFamily="18" charset="0"/>
                <a:ea typeface="Cambria" panose="02040503050406030204" pitchFamily="18" charset="0"/>
              </a:rPr>
              <a:t>ặt </a:t>
            </a:r>
            <a:r>
              <a:rPr lang="vi-VN" sz="2400" dirty="0">
                <a:latin typeface="Cambria" panose="02040503050406030204" pitchFamily="18" charset="0"/>
                <a:ea typeface="Cambria" panose="02040503050406030204" pitchFamily="18" charset="0"/>
              </a:rPr>
              <a:t>la bàn cân đối, sau đó xoay la bàn sao cho kim nam châm có đầu sơn đỏ chỉ hướng chính bắc (0 độ). </a:t>
            </a:r>
          </a:p>
          <a:p>
            <a:pPr algn="just"/>
            <a:r>
              <a:rPr lang="vi-VN" sz="2400" dirty="0">
                <a:latin typeface="Cambria" panose="02040503050406030204" pitchFamily="18" charset="0"/>
                <a:ea typeface="Cambria" panose="02040503050406030204" pitchFamily="18" charset="0"/>
              </a:rPr>
              <a:t>- Từ đó tiến hành xác định các hướng cần tìm bằng cách từ từ xoay người và la bàn.</a:t>
            </a:r>
          </a:p>
        </p:txBody>
      </p:sp>
    </p:spTree>
    <p:extLst>
      <p:ext uri="{BB962C8B-B14F-4D97-AF65-F5344CB8AC3E}">
        <p14:creationId xmlns:p14="http://schemas.microsoft.com/office/powerpoint/2010/main" val="426370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5034" y="64944"/>
            <a:ext cx="9144000" cy="786780"/>
          </a:xfrm>
          <a:prstGeom prst="roundRect">
            <a:avLst>
              <a:gd name="adj" fmla="val 6422"/>
            </a:avLst>
          </a:prstGeom>
          <a:solidFill>
            <a:schemeClr val="accent5">
              <a:lumMod val="60000"/>
              <a:lumOff val="40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39994" y="114371"/>
            <a:ext cx="9139789"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a:t>
            </a:r>
            <a:r>
              <a:rPr lang="vi-VN" sz="2400" b="1" dirty="0" smtClean="0">
                <a:solidFill>
                  <a:srgbClr val="FF0000"/>
                </a:solidFill>
                <a:effectLst>
                  <a:outerShdw blurRad="38100" dist="38100" dir="2700000" algn="tl">
                    <a:srgbClr val="000000">
                      <a:alpha val="43137"/>
                    </a:srgbClr>
                  </a:outerShdw>
                </a:effectLst>
                <a:latin typeface="Cambria" pitchFamily="18" charset="0"/>
              </a:rPr>
              <a:t>HƯỚNG</a:t>
            </a:r>
            <a:r>
              <a:rPr lang="en-US"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3" name="Rectangle 2"/>
          <p:cNvSpPr/>
          <p:nvPr/>
        </p:nvSpPr>
        <p:spPr>
          <a:xfrm>
            <a:off x="304800" y="1301453"/>
            <a:ext cx="6831011" cy="369332"/>
          </a:xfrm>
          <a:prstGeom prst="rect">
            <a:avLst/>
          </a:prstGeom>
        </p:spPr>
        <p:txBody>
          <a:bodyPr wrap="square">
            <a:spAutoFit/>
          </a:bodyPr>
          <a:lstStyle/>
          <a:p>
            <a:pPr algn="just"/>
            <a:r>
              <a:rPr lang="en-US" b="1" dirty="0" smtClean="0">
                <a:solidFill>
                  <a:srgbClr val="0D30DD"/>
                </a:solidFill>
                <a:effectLst>
                  <a:outerShdw blurRad="38100" dist="38100" dir="2700000" algn="tl">
                    <a:srgbClr val="000000">
                      <a:alpha val="43137"/>
                    </a:srgbClr>
                  </a:outerShdw>
                </a:effectLst>
                <a:latin typeface="Cambria" pitchFamily="18" charset="0"/>
              </a:rPr>
              <a:t>I </a:t>
            </a:r>
            <a:r>
              <a:rPr lang="vi-VN" b="1" dirty="0" smtClean="0">
                <a:solidFill>
                  <a:srgbClr val="0D30DD"/>
                </a:solidFill>
                <a:effectLst>
                  <a:outerShdw blurRad="38100" dist="38100" dir="2700000" algn="tl">
                    <a:srgbClr val="000000">
                      <a:alpha val="43137"/>
                    </a:srgbClr>
                  </a:outerShdw>
                </a:effectLst>
                <a:latin typeface="Cambria" pitchFamily="18" charset="0"/>
              </a:rPr>
              <a:t>XÁC </a:t>
            </a:r>
            <a:r>
              <a:rPr lang="vi-VN" b="1" dirty="0">
                <a:solidFill>
                  <a:srgbClr val="0D30DD"/>
                </a:solidFill>
                <a:effectLst>
                  <a:outerShdw blurRad="38100" dist="38100" dir="2700000" algn="tl">
                    <a:srgbClr val="000000">
                      <a:alpha val="43137"/>
                    </a:srgbClr>
                  </a:outerShdw>
                </a:effectLst>
                <a:latin typeface="Cambria" pitchFamily="18" charset="0"/>
              </a:rPr>
              <a:t>ĐỊNH PHƯƠNG HƯỚNG DỰA VÀO VIỆC DÙNG LA BÀN</a:t>
            </a:r>
            <a:endParaRPr lang="en-US" b="1" dirty="0">
              <a:solidFill>
                <a:srgbClr val="0D30DD"/>
              </a:solidFill>
              <a:effectLst>
                <a:outerShdw blurRad="38100" dist="38100" dir="2700000" algn="tl">
                  <a:srgbClr val="000000">
                    <a:alpha val="43137"/>
                  </a:srgbClr>
                </a:outerShdw>
              </a:effectLst>
              <a:latin typeface="Cambria" pitchFamily="18" charset="0"/>
            </a:endParaRPr>
          </a:p>
        </p:txBody>
      </p:sp>
      <p:sp>
        <p:nvSpPr>
          <p:cNvPr id="10" name="Cloud Callout 9"/>
          <p:cNvSpPr/>
          <p:nvPr/>
        </p:nvSpPr>
        <p:spPr>
          <a:xfrm>
            <a:off x="406756" y="5011749"/>
            <a:ext cx="8792277" cy="1865502"/>
          </a:xfrm>
          <a:prstGeom prst="cloudCallout">
            <a:avLst>
              <a:gd name="adj1" fmla="val -64977"/>
              <a:gd name="adj2" fmla="val -547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hãy</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sử dụng la bàn</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xác</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hướng</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phòng</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hướng</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ngồi</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i="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lang="vi-VN" sz="28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p:cNvSpPr/>
          <p:nvPr/>
        </p:nvSpPr>
        <p:spPr>
          <a:xfrm>
            <a:off x="304800" y="2362200"/>
            <a:ext cx="5067300" cy="1477328"/>
          </a:xfrm>
          <a:prstGeom prst="rect">
            <a:avLst/>
          </a:prstGeom>
        </p:spPr>
        <p:txBody>
          <a:bodyPr wrap="square">
            <a:spAutoFit/>
          </a:bodyPr>
          <a:lstStyle/>
          <a:p>
            <a:r>
              <a:rPr lang="vi-VN" dirty="0"/>
              <a:t>+ Hướng của phòng học (theo hướng nhìn thẳng </a:t>
            </a:r>
            <a:r>
              <a:rPr lang="vi-VN" dirty="0" smtClean="0"/>
              <a:t>từ</a:t>
            </a:r>
            <a:r>
              <a:rPr lang="en-US" dirty="0" smtClean="0"/>
              <a:t> </a:t>
            </a:r>
            <a:r>
              <a:rPr lang="vi-VN" dirty="0" smtClean="0"/>
              <a:t>phía </a:t>
            </a:r>
            <a:r>
              <a:rPr lang="vi-VN" dirty="0"/>
              <a:t>trong phòng ra ngoài qua cửa</a:t>
            </a:r>
          </a:p>
          <a:p>
            <a:r>
              <a:rPr lang="vi-VN" dirty="0"/>
              <a:t>ra vào).</a:t>
            </a:r>
          </a:p>
          <a:p>
            <a:r>
              <a:rPr lang="vi-VN" dirty="0"/>
              <a:t>+ Hướng ngồi của học sinh (theo hướng nhìn của học sinh từ chỗngồi </a:t>
            </a:r>
            <a:r>
              <a:rPr lang="vi-VN" dirty="0" smtClean="0"/>
              <a:t>về</a:t>
            </a:r>
            <a:r>
              <a:rPr lang="en-US" dirty="0" smtClean="0"/>
              <a:t> </a:t>
            </a:r>
            <a:r>
              <a:rPr lang="vi-VN" dirty="0" smtClean="0"/>
              <a:t>phía </a:t>
            </a:r>
            <a:r>
              <a:rPr lang="vi-VN" dirty="0"/>
              <a:t>bảng).</a:t>
            </a:r>
            <a:endParaRPr lang="en-US" dirty="0"/>
          </a:p>
        </p:txBody>
      </p:sp>
      <p:pic>
        <p:nvPicPr>
          <p:cNvPr id="2" name="Picture 1"/>
          <p:cNvPicPr>
            <a:picLocks noChangeAspect="1"/>
          </p:cNvPicPr>
          <p:nvPr/>
        </p:nvPicPr>
        <p:blipFill>
          <a:blip r:embed="rId2"/>
          <a:stretch>
            <a:fillRect/>
          </a:stretch>
        </p:blipFill>
        <p:spPr>
          <a:xfrm>
            <a:off x="5638800" y="1826276"/>
            <a:ext cx="3110938" cy="2549175"/>
          </a:xfrm>
          <a:prstGeom prst="rect">
            <a:avLst/>
          </a:prstGeom>
        </p:spPr>
      </p:pic>
    </p:spTree>
    <p:extLst>
      <p:ext uri="{BB962C8B-B14F-4D97-AF65-F5344CB8AC3E}">
        <p14:creationId xmlns:p14="http://schemas.microsoft.com/office/powerpoint/2010/main" val="1530911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TotalTime>
  <Words>1262</Words>
  <Application>Microsoft Office PowerPoint</Application>
  <PresentationFormat>On-screen Show (4:3)</PresentationFormat>
  <Paragraphs>163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acer</cp:lastModifiedBy>
  <cp:revision>134</cp:revision>
  <dcterms:created xsi:type="dcterms:W3CDTF">2016-02-15T14:28:12Z</dcterms:created>
  <dcterms:modified xsi:type="dcterms:W3CDTF">2022-07-22T12:56:00Z</dcterms:modified>
</cp:coreProperties>
</file>